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1"/>
  </p:sldMasterIdLst>
  <p:notesMasterIdLst>
    <p:notesMasterId r:id="rId14"/>
  </p:notesMasterIdLst>
  <p:sldIdLst>
    <p:sldId id="256" r:id="rId2"/>
    <p:sldId id="298" r:id="rId3"/>
    <p:sldId id="313" r:id="rId4"/>
    <p:sldId id="315" r:id="rId5"/>
    <p:sldId id="316" r:id="rId6"/>
    <p:sldId id="317" r:id="rId7"/>
    <p:sldId id="314" r:id="rId8"/>
    <p:sldId id="318" r:id="rId9"/>
    <p:sldId id="321" r:id="rId10"/>
    <p:sldId id="320" r:id="rId11"/>
    <p:sldId id="312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Schmitz" initials="MS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920"/>
    <a:srgbClr val="474746"/>
    <a:srgbClr val="777877"/>
    <a:srgbClr val="DCD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94647" autoAdjust="0"/>
  </p:normalViewPr>
  <p:slideViewPr>
    <p:cSldViewPr snapToGrid="0" snapToObjects="1">
      <p:cViewPr>
        <p:scale>
          <a:sx n="75" d="100"/>
          <a:sy n="75" d="100"/>
        </p:scale>
        <p:origin x="-12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95669-C0E1-442F-8664-54B946278C8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C449-599E-462C-B839-82710B5BD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B-Areo_ConceptImage_100dpi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27556" cy="34593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35" y="5859342"/>
            <a:ext cx="2180869" cy="9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4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ETH Packet Filtering part1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B-Areo_ConceptImage_100dpi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8161" cy="1078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272" y="6333671"/>
            <a:ext cx="1096488" cy="50255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470942" y="839060"/>
            <a:ext cx="6673058" cy="0"/>
          </a:xfrm>
          <a:prstGeom prst="line">
            <a:avLst/>
          </a:prstGeom>
          <a:ln>
            <a:solidFill>
              <a:srgbClr val="DCDFD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38560" cy="4525963"/>
          </a:xfrm>
        </p:spPr>
        <p:txBody>
          <a:bodyPr/>
          <a:lstStyle>
            <a:lvl1pPr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08160" y="137318"/>
            <a:ext cx="6278639" cy="803411"/>
          </a:xfrm>
        </p:spPr>
        <p:txBody>
          <a:bodyPr>
            <a:normAutofit/>
          </a:bodyPr>
          <a:lstStyle>
            <a:lvl1pPr algn="l">
              <a:defRPr lang="en-US" sz="2800" b="1" i="0" kern="1200" dirty="0">
                <a:solidFill>
                  <a:srgbClr val="CB3920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6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69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1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5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B-Areo_ConceptImage_100dpi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8161" cy="107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4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9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1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98202" y="4790364"/>
            <a:ext cx="6343931" cy="7015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sz="2800" dirty="0" smtClean="0">
                <a:solidFill>
                  <a:srgbClr val="CB3920"/>
                </a:solidFill>
              </a:rPr>
              <a:t>PTP profile for FTI</a:t>
            </a:r>
            <a:endParaRPr lang="en-US" sz="2800" dirty="0">
              <a:solidFill>
                <a:srgbClr val="CB392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98202" y="5491899"/>
            <a:ext cx="6343931" cy="662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Arial Narrow"/>
                <a:ea typeface="+mn-ea"/>
                <a:cs typeface="Arial Narrow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777877"/>
                </a:solidFill>
              </a:rPr>
              <a:t>Øyvind Holmeide/Markus Schmitz</a:t>
            </a:r>
          </a:p>
          <a:p>
            <a:endParaRPr lang="en-US" dirty="0">
              <a:solidFill>
                <a:srgbClr val="777877"/>
              </a:solidFill>
            </a:endParaRPr>
          </a:p>
        </p:txBody>
      </p:sp>
      <p:pic>
        <p:nvPicPr>
          <p:cNvPr id="11" name="Picture 10" descr="CloudberryAERO_PrimaryConfig_RGB_Transp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92" y="3669157"/>
            <a:ext cx="5865930" cy="1229151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498202" y="6232747"/>
            <a:ext cx="2533830" cy="345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Arial Narrow"/>
                <a:ea typeface="+mn-ea"/>
                <a:cs typeface="Arial Narrow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777877"/>
                </a:solidFill>
              </a:rPr>
              <a:t>01/13/2016</a:t>
            </a:r>
            <a:endParaRPr lang="en-US" sz="1100" dirty="0">
              <a:solidFill>
                <a:srgbClr val="777877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35" y="5859342"/>
            <a:ext cx="2180869" cy="9995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28265" y="5673616"/>
            <a:ext cx="154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74746"/>
                </a:solidFill>
                <a:latin typeface="Arial Narrow"/>
                <a:cs typeface="Arial Narrow"/>
              </a:rPr>
              <a:t>by</a:t>
            </a:r>
            <a:endParaRPr lang="en-US" sz="2000" dirty="0">
              <a:solidFill>
                <a:srgbClr val="474746"/>
              </a:solidFill>
              <a:latin typeface="Arial Narrow"/>
              <a:cs typeface="Arial Narrow"/>
            </a:endParaRPr>
          </a:p>
        </p:txBody>
      </p:sp>
      <p:pic>
        <p:nvPicPr>
          <p:cNvPr id="10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822" y="1586513"/>
            <a:ext cx="1029218" cy="102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6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384301"/>
            <a:ext cx="7493000" cy="520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accuracy 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1ppm (iNET requirement)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time to synchronization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 seconds for airborne systems (iNET requirement) 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seconds for ground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installations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(iNET requirement)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7911259"/>
              </p:ext>
            </p:extLst>
          </p:nvPr>
        </p:nvGraphicFramePr>
        <p:xfrm>
          <a:off x="93786" y="1172304"/>
          <a:ext cx="8968152" cy="5224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683"/>
                <a:gridCol w="3727248"/>
                <a:gridCol w="3728221"/>
              </a:tblGrid>
              <a:tr h="16484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IEEE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1588</a:t>
                      </a:r>
                      <a:r>
                        <a:rPr lang="en-US" sz="1600" dirty="0">
                          <a:effectLst/>
                        </a:rPr>
                        <a:t>™ - 2002 </a:t>
                      </a:r>
                      <a:r>
                        <a:rPr lang="en-US" sz="1600" dirty="0" smtClean="0">
                          <a:effectLst/>
                        </a:rPr>
                        <a:t>FTI </a:t>
                      </a:r>
                      <a:r>
                        <a:rPr lang="en-US" sz="1600" dirty="0">
                          <a:effectLst/>
                        </a:rPr>
                        <a:t>PTP </a:t>
                      </a:r>
                      <a:r>
                        <a:rPr lang="en-US" sz="1600" dirty="0" smtClean="0">
                          <a:effectLst/>
                        </a:rPr>
                        <a:t>profile</a:t>
                      </a: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IEEE 1588™ - </a:t>
                      </a:r>
                      <a:r>
                        <a:rPr lang="en-US" sz="1600" dirty="0" smtClean="0">
                          <a:effectLst/>
                        </a:rPr>
                        <a:t>2008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FTI </a:t>
                      </a:r>
                      <a:r>
                        <a:rPr lang="en-US" sz="1600" dirty="0">
                          <a:effectLst/>
                        </a:rPr>
                        <a:t>PTP profile</a:t>
                      </a:r>
                      <a:endParaRPr lang="nb-NO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Clock modes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OC (GMC), TC(*), Slave only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OC (GMC), TC, Slave only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1070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One-step or two step clocks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Two-step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Two-step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2348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Media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Ethernet, full duplex according to IEEE802.3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Ethernet, full duplex according to IEEE802.3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Delay mechanism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E2E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E2E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587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Transport mechanism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PTP above UDP/IP, multicast with destination IP address: 224.0.1.129 and UDP destination port number 319 (event packets) and 320 (general packets)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PTP above UDP/IP, multicast with destination IP address: 224.0.1.129 and UDP destination port number 319 (event packets) and 320 (general packets)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Domain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Only default domain (0x00) is used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Only default domain (0x00) is used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1070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Selection of Best Master Clock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Default BMCA algorithm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Default BMCA algorithm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587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PTP EPOCH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Time representation based in TAI, offset to UTC time (accumulated number of leap seconds) is defined in the currentUTCOffset parameter.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Time representation based in TAI, offset to UTC time (accumulated number of leap seconds) is defined in the currentUTCOffset parameter.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Sync interval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[1, 2]s, default = 1s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[0.125 .. 2]s, default = 0.125s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522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smtClean="0">
                          <a:effectLst/>
                        </a:rPr>
                        <a:t>Delat_req </a:t>
                      </a:r>
                      <a:r>
                        <a:rPr lang="en-US" sz="1050" dirty="0">
                          <a:effectLst/>
                        </a:rPr>
                        <a:t>interval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60s, randomized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[Sync interval .. 32]s, </a:t>
                      </a:r>
                      <a:r>
                        <a:rPr lang="en-US" sz="1050" dirty="0" smtClean="0">
                          <a:effectLst/>
                        </a:rPr>
                        <a:t>default </a:t>
                      </a:r>
                      <a:r>
                        <a:rPr lang="en-US" sz="1050" dirty="0">
                          <a:effectLst/>
                        </a:rPr>
                        <a:t>= 32s, randomized; controlled by GMC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Announce interval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NA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[1, 2, 4, 8, 16]s, default = 2s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PPS output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846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IRIG-B 002/122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 for GMC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Optional for TC/SC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 for GMC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Optional for TC/SC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42322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Management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SNMP/MDL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SNMP/MDL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Optional: PTP management according to IEEE 1588™ - 2008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SNMP traps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MIB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MIB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GMC holdover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0.1ppm,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0.1ppm,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SC accuracy 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1ppm,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1ppm, iNET requirement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1070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SC time to </a:t>
                      </a:r>
                      <a:r>
                        <a:rPr lang="en-US" sz="1050" dirty="0" smtClean="0">
                          <a:effectLst/>
                        </a:rPr>
                        <a:t>synchronization</a:t>
                      </a: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1s/3s (airborne/ground),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1s/3s (airborne/ground), iNET requirement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2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38" y="0"/>
            <a:ext cx="1142084" cy="8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736678"/>
            <a:ext cx="7850642" cy="631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Main PTP properties 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that are relevant for a PTP profile for FTI:</a:t>
            </a: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2" y="2368062"/>
            <a:ext cx="3616704" cy="403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versions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modes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One-step vs. two step clocks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Media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 mechanism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Transport mechanism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Domain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Selection of Best Master Clock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EPOCH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Delay_Req interval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Announce interval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13878" y="2379785"/>
            <a:ext cx="3620522" cy="4208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PPS output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IRIG-B 002/122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Management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SNMP traps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 holdover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accuracy 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time to synchronization</a:t>
            </a:r>
          </a:p>
          <a:p>
            <a:pPr marL="0" indent="0">
              <a:buFont typeface="Arial"/>
              <a:buNone/>
            </a:pP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9"/>
            <a:ext cx="7966911" cy="4031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versions</a:t>
            </a:r>
          </a:p>
          <a:p>
            <a:pPr lvl="1"/>
            <a:r>
              <a:rPr lang="en-US" sz="1800" b="1" dirty="0" smtClean="0"/>
              <a:t>Version 1 according to IEEE </a:t>
            </a:r>
            <a:r>
              <a:rPr lang="en-US" sz="1800" b="1" dirty="0"/>
              <a:t>1588™ - </a:t>
            </a:r>
            <a:r>
              <a:rPr lang="en-US" sz="1800" b="1" dirty="0" smtClean="0"/>
              <a:t>2002</a:t>
            </a:r>
          </a:p>
          <a:p>
            <a:pPr lvl="1"/>
            <a:r>
              <a:rPr lang="en-US" sz="1800" b="1" dirty="0"/>
              <a:t>Version </a:t>
            </a:r>
            <a:r>
              <a:rPr lang="en-US" sz="1800" b="1" dirty="0" smtClean="0"/>
              <a:t>2 </a:t>
            </a:r>
            <a:r>
              <a:rPr lang="en-US" sz="1800" b="1" dirty="0"/>
              <a:t>according to IEEE 1588™ - </a:t>
            </a:r>
            <a:r>
              <a:rPr lang="en-US" sz="1800" b="1" dirty="0" smtClean="0"/>
              <a:t>2008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(Version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3: NA, except for systems </a:t>
            </a:r>
            <a:r>
              <a:rPr lang="en-US" sz="1800" b="1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800" b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sub-nanosecond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requirements)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modes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Grand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Master Clock (GMC)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Ordinary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(OC)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(Boundary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(BC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))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Transparent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(TC)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Slave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(SC) only</a:t>
            </a:r>
          </a:p>
          <a:p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One-step vs. two step clocks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Only two-step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749799" y="3086099"/>
            <a:ext cx="4104431" cy="336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8"/>
            <a:ext cx="7708058" cy="4829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Media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Ethernet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10/100BASE-T(X), 100BASE-FX, ), 1000BASE-X and  10GBASE-X, </a:t>
            </a:r>
            <a:r>
              <a:rPr lang="en-US" sz="1800" b="1" dirty="0" err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etc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Full Duplex 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 mechanism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E2E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Transport mechanism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over UDP/IP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Multicast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with destination IP address: 224.0.1.129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UDP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destination port number 319 (event packets)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320 (general packets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9"/>
            <a:ext cx="6500581" cy="403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Domain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Default domain (0)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Selection of Best Master Clock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Default BMCA  (mandatory)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EPOCH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TAI </a:t>
            </a:r>
          </a:p>
        </p:txBody>
      </p:sp>
    </p:spTree>
    <p:extLst>
      <p:ext uri="{BB962C8B-B14F-4D97-AF65-F5344CB8AC3E}">
        <p14:creationId xmlns:p14="http://schemas.microsoft.com/office/powerpoint/2010/main" val="41723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8"/>
            <a:ext cx="7338591" cy="4793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[1, 2] seconds for IEEE 1588™ -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2002, where: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second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is default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 for IEEE 1588™ - 2002 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[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0.125 .. 2] seconds for IEEE 1588™ -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2008, where: 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0.125ms is default Sync interval for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 1588™ - 2008 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Delay_Req interval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60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seconds with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randomization for IEEE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1588™ - 2002 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[Sync interval, 32 x </a:t>
            </a:r>
            <a:r>
              <a:rPr lang="en-US" sz="1800" b="1" dirty="0" err="1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Sync_interval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] seconds with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randomization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for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1588™ -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2008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Announce interval</a:t>
            </a:r>
          </a:p>
          <a:p>
            <a:pPr lvl="1"/>
            <a:r>
              <a:rPr lang="en-US" sz="1800" b="1" dirty="0"/>
              <a:t>1588™ - </a:t>
            </a:r>
            <a:r>
              <a:rPr lang="en-US" sz="1800" b="1" dirty="0" smtClean="0"/>
              <a:t>2002: NA</a:t>
            </a:r>
          </a:p>
          <a:p>
            <a:pPr lvl="1"/>
            <a:r>
              <a:rPr lang="en-US" sz="1800" b="1" dirty="0"/>
              <a:t>1588™ - </a:t>
            </a:r>
            <a:r>
              <a:rPr lang="en-US" sz="1800" b="1" dirty="0" smtClean="0"/>
              <a:t>2008</a:t>
            </a:r>
            <a:r>
              <a:rPr lang="en-US" sz="1800" b="1" smtClean="0"/>
              <a:t>: </a:t>
            </a:r>
            <a:r>
              <a:rPr lang="en-US" sz="1800" b="1" smtClean="0"/>
              <a:t>2 x Sync </a:t>
            </a:r>
            <a:r>
              <a:rPr lang="en-US" sz="1800" b="1" dirty="0"/>
              <a:t>interval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4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384301"/>
            <a:ext cx="7493000" cy="520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PPS output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Mandatory for;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(BC)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TC/SC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IRIG-B 002/122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Mandatory for;</a:t>
            </a:r>
          </a:p>
          <a:p>
            <a:pPr lvl="2"/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OC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Optional for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TC/SC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/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384301"/>
            <a:ext cx="7493000" cy="520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Management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Mandatory: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iNET SNMP and MDL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Optional: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management according to chapter 15 of IEEE </a:t>
            </a: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1588™ - 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2008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Private MIB or MIB based on PTP version 3?</a:t>
            </a:r>
          </a:p>
          <a:p>
            <a:pPr lvl="2"/>
            <a:endParaRPr lang="en-US" sz="12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/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700" y="3513384"/>
            <a:ext cx="5143500" cy="323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007059" y="5127461"/>
            <a:ext cx="152734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PTP management </a:t>
            </a:r>
          </a:p>
          <a:p>
            <a:r>
              <a:rPr lang="en-US" sz="1400" dirty="0" smtClean="0"/>
              <a:t>based on </a:t>
            </a:r>
          </a:p>
          <a:p>
            <a:r>
              <a:rPr lang="en-US" sz="1400" dirty="0" smtClean="0"/>
              <a:t>PTPv2Browser, </a:t>
            </a:r>
          </a:p>
          <a:p>
            <a:r>
              <a:rPr lang="en-US" sz="1400" dirty="0" smtClean="0"/>
              <a:t>monitoring </a:t>
            </a:r>
          </a:p>
          <a:p>
            <a:r>
              <a:rPr lang="en-US" sz="1400" dirty="0" err="1" smtClean="0"/>
              <a:t>OffsetFromMaster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35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193800"/>
            <a:ext cx="7493000" cy="539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SNMP traps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iNET SNMP traps, ref </a:t>
            </a:r>
            <a:r>
              <a:rPr lang="en-US" sz="1800" b="1" dirty="0" err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TmNS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 MIB:</a:t>
            </a:r>
          </a:p>
          <a:p>
            <a:pPr lvl="2"/>
            <a:r>
              <a:rPr lang="en-US" b="1" dirty="0" err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timeLockLostNotificationBranch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ieee1588MaxOffsetFromMasterNotificationBranch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ieee1588MaxJitterNotificationBranch </a:t>
            </a:r>
          </a:p>
          <a:p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 holdover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0.1ppm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iNET requirement)</a:t>
            </a:r>
            <a:endParaRPr lang="en-US" sz="18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504950" y="3721100"/>
            <a:ext cx="5302250" cy="300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89750" y="4849934"/>
            <a:ext cx="2152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CM1608F0-AERO-GMC, clock drift </a:t>
            </a:r>
            <a:r>
              <a:rPr lang="en-US" sz="1400" dirty="0" smtClean="0"/>
              <a:t>over 60 minutes</a:t>
            </a:r>
            <a:r>
              <a:rPr lang="en-US" sz="1400" dirty="0"/>
              <a:t> </a:t>
            </a:r>
            <a:r>
              <a:rPr lang="en-US" sz="1400" dirty="0" smtClean="0"/>
              <a:t>with temperature cycling</a:t>
            </a:r>
            <a:r>
              <a:rPr lang="en-US" sz="1400" dirty="0"/>
              <a:t>: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-</a:t>
            </a:r>
            <a:r>
              <a:rPr lang="en-US" sz="1400" dirty="0"/>
              <a:t>40˚F/-40˚C to </a:t>
            </a:r>
            <a:r>
              <a:rPr lang="en-US" sz="1400" dirty="0" smtClean="0"/>
              <a:t>203</a:t>
            </a:r>
            <a:r>
              <a:rPr lang="en-US" sz="1400" dirty="0"/>
              <a:t>˚F/95˚C</a:t>
            </a:r>
          </a:p>
        </p:txBody>
      </p:sp>
    </p:spTree>
    <p:extLst>
      <p:ext uri="{BB962C8B-B14F-4D97-AF65-F5344CB8AC3E}">
        <p14:creationId xmlns:p14="http://schemas.microsoft.com/office/powerpoint/2010/main" val="42395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3622</TotalTime>
  <Words>763</Words>
  <Application>Microsoft Office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Questions?</vt:lpstr>
    </vt:vector>
  </TitlesOfParts>
  <Company>Chris Hanchey: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Hanchey</dc:creator>
  <cp:lastModifiedBy>Oeyvind</cp:lastModifiedBy>
  <cp:revision>134</cp:revision>
  <dcterms:created xsi:type="dcterms:W3CDTF">2014-05-02T19:21:24Z</dcterms:created>
  <dcterms:modified xsi:type="dcterms:W3CDTF">2016-01-13T19:31:13Z</dcterms:modified>
</cp:coreProperties>
</file>