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4" r:id="rId1"/>
  </p:sldMasterIdLst>
  <p:notesMasterIdLst>
    <p:notesMasterId r:id="rId19"/>
  </p:notesMasterIdLst>
  <p:sldIdLst>
    <p:sldId id="256" r:id="rId2"/>
    <p:sldId id="258" r:id="rId3"/>
    <p:sldId id="259" r:id="rId4"/>
    <p:sldId id="273" r:id="rId5"/>
    <p:sldId id="282" r:id="rId6"/>
    <p:sldId id="275" r:id="rId7"/>
    <p:sldId id="279" r:id="rId8"/>
    <p:sldId id="280" r:id="rId9"/>
    <p:sldId id="274" r:id="rId10"/>
    <p:sldId id="283" r:id="rId11"/>
    <p:sldId id="284" r:id="rId12"/>
    <p:sldId id="285" r:id="rId13"/>
    <p:sldId id="289" r:id="rId14"/>
    <p:sldId id="288" r:id="rId15"/>
    <p:sldId id="290" r:id="rId16"/>
    <p:sldId id="291" r:id="rId17"/>
    <p:sldId id="286"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us Schmitz" initials="MS" lastIdx="5" clrIdx="0">
    <p:extLst/>
  </p:cmAuthor>
  <p:cmAuthor id="2" name="Akina Dimock" initials="AD"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4746"/>
    <a:srgbClr val="777877"/>
    <a:srgbClr val="DCDFDE"/>
    <a:srgbClr val="CB392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9" autoAdjust="0"/>
    <p:restoredTop sz="94647" autoAdjust="0"/>
  </p:normalViewPr>
  <p:slideViewPr>
    <p:cSldViewPr snapToGrid="0" snapToObjects="1">
      <p:cViewPr varScale="1">
        <p:scale>
          <a:sx n="74" d="100"/>
          <a:sy n="74" d="100"/>
        </p:scale>
        <p:origin x="-10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095669-C0E1-442F-8664-54B946278C86}" type="datetimeFigureOut">
              <a:rPr lang="en-US" smtClean="0"/>
              <a:pPr/>
              <a:t>5/20/2015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86C449-599E-462C-B839-82710B5BD1A4}" type="slidenum">
              <a:rPr lang="en-US" smtClean="0"/>
              <a:pPr/>
              <a:t>‹#›</a:t>
            </a:fld>
            <a:endParaRPr lang="en-US"/>
          </a:p>
        </p:txBody>
      </p:sp>
    </p:spTree>
    <p:extLst>
      <p:ext uri="{BB962C8B-B14F-4D97-AF65-F5344CB8AC3E}">
        <p14:creationId xmlns:p14="http://schemas.microsoft.com/office/powerpoint/2010/main" val="1413918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descr="CB-Areo_ConceptImage_100dpi_RGB.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7727556" cy="3459357"/>
          </a:xfrm>
          <a:prstGeom prst="rect">
            <a:avLst/>
          </a:prstGeom>
        </p:spPr>
      </p:pic>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63135" y="5859342"/>
            <a:ext cx="2180869" cy="999565"/>
          </a:xfrm>
          <a:prstGeom prst="rect">
            <a:avLst/>
          </a:prstGeom>
        </p:spPr>
      </p:pic>
    </p:spTree>
    <p:extLst>
      <p:ext uri="{BB962C8B-B14F-4D97-AF65-F5344CB8AC3E}">
        <p14:creationId xmlns:p14="http://schemas.microsoft.com/office/powerpoint/2010/main" val="391644051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25BA27-A457-8848-9FA0-D269D0842A34}" type="datetimeFigureOut">
              <a:rPr lang="en-US" smtClean="0"/>
              <a:pPr/>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939C4B-2460-9349-92AE-96F3F1AF6FCD}" type="slidenum">
              <a:rPr lang="en-US" smtClean="0"/>
              <a:pPr/>
              <a:t>‹#›</a:t>
            </a:fld>
            <a:endParaRPr lang="en-US"/>
          </a:p>
        </p:txBody>
      </p:sp>
    </p:spTree>
    <p:extLst>
      <p:ext uri="{BB962C8B-B14F-4D97-AF65-F5344CB8AC3E}">
        <p14:creationId xmlns:p14="http://schemas.microsoft.com/office/powerpoint/2010/main" val="44424382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25BA27-A457-8848-9FA0-D269D0842A34}" type="datetimeFigureOut">
              <a:rPr lang="en-US" smtClean="0"/>
              <a:pPr/>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939C4B-2460-9349-92AE-96F3F1AF6FCD}" type="slidenum">
              <a:rPr lang="en-US" smtClean="0"/>
              <a:pPr/>
              <a:t>‹#›</a:t>
            </a:fld>
            <a:endParaRPr lang="en-US"/>
          </a:p>
        </p:txBody>
      </p:sp>
    </p:spTree>
    <p:extLst>
      <p:ext uri="{BB962C8B-B14F-4D97-AF65-F5344CB8AC3E}">
        <p14:creationId xmlns:p14="http://schemas.microsoft.com/office/powerpoint/2010/main" val="329459532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725BA27-A457-8848-9FA0-D269D0842A34}" type="datetimeFigureOut">
              <a:rPr lang="en-US" smtClean="0"/>
              <a:pPr/>
              <a:t>5/20/2015</a:t>
            </a:fld>
            <a:endParaRPr lang="en-US"/>
          </a:p>
        </p:txBody>
      </p:sp>
      <p:sp>
        <p:nvSpPr>
          <p:cNvPr id="5" name="Footer Placeholder 4"/>
          <p:cNvSpPr>
            <a:spLocks noGrp="1"/>
          </p:cNvSpPr>
          <p:nvPr>
            <p:ph type="ftr" sz="quarter" idx="11"/>
          </p:nvPr>
        </p:nvSpPr>
        <p:spPr/>
        <p:txBody>
          <a:bodyPr/>
          <a:lstStyle/>
          <a:p>
            <a:r>
              <a:rPr lang="en-US" dirty="0" smtClean="0"/>
              <a:t>ETH Packet Filtering part1</a:t>
            </a:r>
            <a:endParaRPr lang="en-US" dirty="0"/>
          </a:p>
        </p:txBody>
      </p:sp>
      <p:sp>
        <p:nvSpPr>
          <p:cNvPr id="6" name="Slide Number Placeholder 5"/>
          <p:cNvSpPr>
            <a:spLocks noGrp="1"/>
          </p:cNvSpPr>
          <p:nvPr>
            <p:ph type="sldNum" sz="quarter" idx="12"/>
          </p:nvPr>
        </p:nvSpPr>
        <p:spPr/>
        <p:txBody>
          <a:bodyPr/>
          <a:lstStyle/>
          <a:p>
            <a:fld id="{CF939C4B-2460-9349-92AE-96F3F1AF6FCD}" type="slidenum">
              <a:rPr lang="en-US" smtClean="0"/>
              <a:pPr/>
              <a:t>‹#›</a:t>
            </a:fld>
            <a:endParaRPr lang="en-US" dirty="0"/>
          </a:p>
        </p:txBody>
      </p:sp>
      <p:pic>
        <p:nvPicPr>
          <p:cNvPr id="7" name="Picture 6" descr="CB-Areo_ConceptImage_100dpi_RGB.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2408161" cy="1078049"/>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99272" y="6333671"/>
            <a:ext cx="1096488" cy="502557"/>
          </a:xfrm>
          <a:prstGeom prst="rect">
            <a:avLst/>
          </a:prstGeom>
        </p:spPr>
      </p:pic>
      <p:cxnSp>
        <p:nvCxnSpPr>
          <p:cNvPr id="9" name="Straight Connector 8"/>
          <p:cNvCxnSpPr/>
          <p:nvPr userDrawn="1"/>
        </p:nvCxnSpPr>
        <p:spPr>
          <a:xfrm>
            <a:off x="2470942" y="839060"/>
            <a:ext cx="6673058" cy="0"/>
          </a:xfrm>
          <a:prstGeom prst="line">
            <a:avLst/>
          </a:prstGeom>
          <a:ln>
            <a:solidFill>
              <a:srgbClr val="DCDFDE"/>
            </a:solidFill>
          </a:ln>
          <a:effectLst/>
        </p:spPr>
        <p:style>
          <a:lnRef idx="2">
            <a:schemeClr val="accent1"/>
          </a:lnRef>
          <a:fillRef idx="0">
            <a:schemeClr val="accent1"/>
          </a:fillRef>
          <a:effectRef idx="1">
            <a:schemeClr val="accent1"/>
          </a:effectRef>
          <a:fontRef idx="minor">
            <a:schemeClr val="tx1"/>
          </a:fontRef>
        </p:style>
      </p:cxnSp>
      <p:sp>
        <p:nvSpPr>
          <p:cNvPr id="11" name="Content Placeholder 2"/>
          <p:cNvSpPr>
            <a:spLocks noGrp="1"/>
          </p:cNvSpPr>
          <p:nvPr>
            <p:ph sz="half" idx="1"/>
          </p:nvPr>
        </p:nvSpPr>
        <p:spPr>
          <a:xfrm>
            <a:off x="457200" y="1600200"/>
            <a:ext cx="8138560" cy="4525963"/>
          </a:xfrm>
        </p:spPr>
        <p:txBody>
          <a:bodyPr/>
          <a:lstStyle>
            <a:lvl1pPr>
              <a:defRPr lang="en-US" sz="2400" kern="1200" dirty="0" smtClean="0">
                <a:solidFill>
                  <a:srgbClr val="474746"/>
                </a:solidFill>
                <a:latin typeface="Arial Narrow"/>
                <a:ea typeface="+mn-ea"/>
                <a:cs typeface="Arial Narrow"/>
              </a:defRPr>
            </a:lvl1pPr>
            <a:lvl2pPr>
              <a:defRPr lang="en-US" sz="2000" kern="1200" dirty="0" smtClean="0">
                <a:solidFill>
                  <a:srgbClr val="474746"/>
                </a:solidFill>
                <a:latin typeface="Arial Narrow"/>
                <a:ea typeface="+mn-ea"/>
                <a:cs typeface="Arial Narrow"/>
              </a:defRPr>
            </a:lvl2pPr>
            <a:lvl3pPr>
              <a:defRPr lang="en-US" sz="1800" kern="1200" dirty="0" smtClean="0">
                <a:solidFill>
                  <a:srgbClr val="474746"/>
                </a:solidFill>
                <a:latin typeface="Arial Narrow"/>
                <a:ea typeface="+mn-ea"/>
                <a:cs typeface="Arial Narrow"/>
              </a:defRPr>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12" name="Title 1"/>
          <p:cNvSpPr>
            <a:spLocks noGrp="1"/>
          </p:cNvSpPr>
          <p:nvPr>
            <p:ph type="title"/>
          </p:nvPr>
        </p:nvSpPr>
        <p:spPr>
          <a:xfrm>
            <a:off x="2408160" y="137318"/>
            <a:ext cx="6278639" cy="803411"/>
          </a:xfrm>
        </p:spPr>
        <p:txBody>
          <a:bodyPr>
            <a:normAutofit/>
          </a:bodyPr>
          <a:lstStyle>
            <a:lvl1pPr algn="l">
              <a:defRPr lang="en-US" sz="2800" b="1" i="0" kern="1200" dirty="0">
                <a:solidFill>
                  <a:srgbClr val="CB3920"/>
                </a:solidFill>
                <a:latin typeface="Arial Narrow"/>
                <a:ea typeface="+mj-ea"/>
                <a:cs typeface="Arial Narrow"/>
              </a:defRPr>
            </a:lvl1pPr>
          </a:lstStyle>
          <a:p>
            <a:r>
              <a:rPr lang="en-US" dirty="0" smtClean="0"/>
              <a:t>Click to edit Master title style</a:t>
            </a:r>
            <a:endParaRPr lang="en-US" dirty="0"/>
          </a:p>
        </p:txBody>
      </p:sp>
    </p:spTree>
    <p:extLst>
      <p:ext uri="{BB962C8B-B14F-4D97-AF65-F5344CB8AC3E}">
        <p14:creationId xmlns:p14="http://schemas.microsoft.com/office/powerpoint/2010/main" val="27601640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25BA27-A457-8848-9FA0-D269D0842A34}" type="datetimeFigureOut">
              <a:rPr lang="en-US" smtClean="0"/>
              <a:pPr/>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939C4B-2460-9349-92AE-96F3F1AF6FCD}" type="slidenum">
              <a:rPr lang="en-US" smtClean="0"/>
              <a:pPr/>
              <a:t>‹#›</a:t>
            </a:fld>
            <a:endParaRPr lang="en-US"/>
          </a:p>
        </p:txBody>
      </p:sp>
    </p:spTree>
    <p:extLst>
      <p:ext uri="{BB962C8B-B14F-4D97-AF65-F5344CB8AC3E}">
        <p14:creationId xmlns:p14="http://schemas.microsoft.com/office/powerpoint/2010/main" val="423566970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25BA27-A457-8848-9FA0-D269D0842A34}" type="datetimeFigureOut">
              <a:rPr lang="en-US" smtClean="0"/>
              <a:pPr/>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939C4B-2460-9349-92AE-96F3F1AF6FCD}" type="slidenum">
              <a:rPr lang="en-US" smtClean="0"/>
              <a:pPr/>
              <a:t>‹#›</a:t>
            </a:fld>
            <a:endParaRPr lang="en-US"/>
          </a:p>
        </p:txBody>
      </p:sp>
    </p:spTree>
    <p:extLst>
      <p:ext uri="{BB962C8B-B14F-4D97-AF65-F5344CB8AC3E}">
        <p14:creationId xmlns:p14="http://schemas.microsoft.com/office/powerpoint/2010/main" val="129661757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25BA27-A457-8848-9FA0-D269D0842A34}" type="datetimeFigureOut">
              <a:rPr lang="en-US" smtClean="0"/>
              <a:pPr/>
              <a:t>5/20/2015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939C4B-2460-9349-92AE-96F3F1AF6FCD}" type="slidenum">
              <a:rPr lang="en-US" smtClean="0"/>
              <a:pPr/>
              <a:t>‹#›</a:t>
            </a:fld>
            <a:endParaRPr lang="en-US"/>
          </a:p>
        </p:txBody>
      </p:sp>
    </p:spTree>
    <p:extLst>
      <p:ext uri="{BB962C8B-B14F-4D97-AF65-F5344CB8AC3E}">
        <p14:creationId xmlns:p14="http://schemas.microsoft.com/office/powerpoint/2010/main" val="2218458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3" name="Picture 2" descr="CB-Areo_ConceptImage_100dpi_RGB.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2408161" cy="1078049"/>
          </a:xfrm>
          <a:prstGeom prst="rect">
            <a:avLst/>
          </a:prstGeom>
        </p:spPr>
      </p:pic>
    </p:spTree>
    <p:extLst>
      <p:ext uri="{BB962C8B-B14F-4D97-AF65-F5344CB8AC3E}">
        <p14:creationId xmlns:p14="http://schemas.microsoft.com/office/powerpoint/2010/main" val="74694209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25BA27-A457-8848-9FA0-D269D0842A34}" type="datetimeFigureOut">
              <a:rPr lang="en-US" smtClean="0"/>
              <a:pPr/>
              <a:t>5/20/2015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939C4B-2460-9349-92AE-96F3F1AF6FCD}" type="slidenum">
              <a:rPr lang="en-US" smtClean="0"/>
              <a:pPr/>
              <a:t>‹#›</a:t>
            </a:fld>
            <a:endParaRPr lang="en-US"/>
          </a:p>
        </p:txBody>
      </p:sp>
    </p:spTree>
    <p:extLst>
      <p:ext uri="{BB962C8B-B14F-4D97-AF65-F5344CB8AC3E}">
        <p14:creationId xmlns:p14="http://schemas.microsoft.com/office/powerpoint/2010/main" val="372659317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25BA27-A457-8848-9FA0-D269D0842A34}" type="datetimeFigureOut">
              <a:rPr lang="en-US" smtClean="0"/>
              <a:pPr/>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939C4B-2460-9349-92AE-96F3F1AF6FCD}" type="slidenum">
              <a:rPr lang="en-US" smtClean="0"/>
              <a:pPr/>
              <a:t>‹#›</a:t>
            </a:fld>
            <a:endParaRPr lang="en-US"/>
          </a:p>
        </p:txBody>
      </p:sp>
    </p:spTree>
    <p:extLst>
      <p:ext uri="{BB962C8B-B14F-4D97-AF65-F5344CB8AC3E}">
        <p14:creationId xmlns:p14="http://schemas.microsoft.com/office/powerpoint/2010/main" val="404470826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25BA27-A457-8848-9FA0-D269D0842A34}" type="datetimeFigureOut">
              <a:rPr lang="en-US" smtClean="0"/>
              <a:pPr/>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939C4B-2460-9349-92AE-96F3F1AF6FCD}" type="slidenum">
              <a:rPr lang="en-US" smtClean="0"/>
              <a:pPr/>
              <a:t>‹#›</a:t>
            </a:fld>
            <a:endParaRPr lang="en-US"/>
          </a:p>
        </p:txBody>
      </p:sp>
    </p:spTree>
    <p:extLst>
      <p:ext uri="{BB962C8B-B14F-4D97-AF65-F5344CB8AC3E}">
        <p14:creationId xmlns:p14="http://schemas.microsoft.com/office/powerpoint/2010/main" val="36099331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25BA27-A457-8848-9FA0-D269D0842A34}" type="datetimeFigureOut">
              <a:rPr lang="en-US" smtClean="0"/>
              <a:pPr/>
              <a:t>5/20/2015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939C4B-2460-9349-92AE-96F3F1AF6FCD}" type="slidenum">
              <a:rPr lang="en-US" smtClean="0"/>
              <a:pPr/>
              <a:t>‹#›</a:t>
            </a:fld>
            <a:endParaRPr lang="en-US"/>
          </a:p>
        </p:txBody>
      </p:sp>
    </p:spTree>
    <p:extLst>
      <p:ext uri="{BB962C8B-B14F-4D97-AF65-F5344CB8AC3E}">
        <p14:creationId xmlns:p14="http://schemas.microsoft.com/office/powerpoint/2010/main" val="447218839"/>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498202" y="5134801"/>
            <a:ext cx="6343931" cy="357098"/>
          </a:xfrm>
          <a:prstGeom prst="rect">
            <a:avLst/>
          </a:prstGeom>
        </p:spPr>
        <p:txBody>
          <a:bodyPr>
            <a:normAutofit lnSpcReduction="10000"/>
          </a:bodyPr>
          <a:lstStyle>
            <a:lvl1pPr algn="l" defTabSz="457200" rtl="0" eaLnBrk="1" latinLnBrk="0" hangingPunct="1">
              <a:spcBef>
                <a:spcPct val="0"/>
              </a:spcBef>
              <a:buNone/>
              <a:defRPr sz="1800" b="1" i="0" kern="1200">
                <a:solidFill>
                  <a:schemeClr val="tx1"/>
                </a:solidFill>
                <a:latin typeface="Arial Narrow"/>
                <a:ea typeface="+mj-ea"/>
                <a:cs typeface="Arial Narrow"/>
              </a:defRPr>
            </a:lvl1pPr>
          </a:lstStyle>
          <a:p>
            <a:r>
              <a:rPr lang="en-US" dirty="0">
                <a:solidFill>
                  <a:srgbClr val="CB3920"/>
                </a:solidFill>
              </a:rPr>
              <a:t>ETTC 2015-Guaranteed end-to-end latency through </a:t>
            </a:r>
            <a:r>
              <a:rPr lang="en-US" dirty="0" smtClean="0">
                <a:solidFill>
                  <a:srgbClr val="CB3920"/>
                </a:solidFill>
              </a:rPr>
              <a:t>Ethernet</a:t>
            </a:r>
            <a:endParaRPr lang="en-US" sz="1300" dirty="0">
              <a:solidFill>
                <a:srgbClr val="CB3920"/>
              </a:solidFill>
            </a:endParaRPr>
          </a:p>
        </p:txBody>
      </p:sp>
      <p:sp>
        <p:nvSpPr>
          <p:cNvPr id="7" name="Subtitle 2"/>
          <p:cNvSpPr txBox="1">
            <a:spLocks/>
          </p:cNvSpPr>
          <p:nvPr/>
        </p:nvSpPr>
        <p:spPr>
          <a:xfrm>
            <a:off x="2498202" y="5491899"/>
            <a:ext cx="6343931" cy="662056"/>
          </a:xfrm>
          <a:prstGeom prst="rect">
            <a:avLst/>
          </a:prstGeom>
        </p:spPr>
        <p:txBody>
          <a:bodyPr>
            <a:normAutofit/>
          </a:bodyPr>
          <a:lstStyle>
            <a:lvl1pPr marL="0" indent="0" algn="l" defTabSz="457200" rtl="0" eaLnBrk="1" latinLnBrk="0" hangingPunct="1">
              <a:spcBef>
                <a:spcPct val="20000"/>
              </a:spcBef>
              <a:buFont typeface="Arial"/>
              <a:buNone/>
              <a:defRPr sz="1400" b="0" i="0" kern="1200">
                <a:solidFill>
                  <a:schemeClr val="tx1">
                    <a:tint val="75000"/>
                  </a:schemeClr>
                </a:solidFill>
                <a:latin typeface="Arial Narrow"/>
                <a:ea typeface="+mn-ea"/>
                <a:cs typeface="Arial Narrow"/>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smtClean="0">
                <a:solidFill>
                  <a:srgbClr val="777877"/>
                </a:solidFill>
              </a:rPr>
              <a:t>Øyvind Holmeide</a:t>
            </a:r>
          </a:p>
          <a:p>
            <a:endParaRPr lang="en-US" dirty="0">
              <a:solidFill>
                <a:srgbClr val="777877"/>
              </a:solidFill>
            </a:endParaRPr>
          </a:p>
        </p:txBody>
      </p:sp>
      <p:pic>
        <p:nvPicPr>
          <p:cNvPr id="11" name="Picture 10" descr="CloudberryAERO_PrimaryConfig_RGB_Transp_L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0892" y="3669157"/>
            <a:ext cx="5865930" cy="1229151"/>
          </a:xfrm>
          <a:prstGeom prst="rect">
            <a:avLst/>
          </a:prstGeom>
        </p:spPr>
      </p:pic>
      <p:sp>
        <p:nvSpPr>
          <p:cNvPr id="12" name="Subtitle 2"/>
          <p:cNvSpPr txBox="1">
            <a:spLocks/>
          </p:cNvSpPr>
          <p:nvPr/>
        </p:nvSpPr>
        <p:spPr>
          <a:xfrm>
            <a:off x="2498202" y="6232747"/>
            <a:ext cx="2533830" cy="345388"/>
          </a:xfrm>
          <a:prstGeom prst="rect">
            <a:avLst/>
          </a:prstGeom>
        </p:spPr>
        <p:txBody>
          <a:bodyPr>
            <a:normAutofit/>
          </a:bodyPr>
          <a:lstStyle>
            <a:lvl1pPr marL="0" indent="0" algn="l" defTabSz="457200" rtl="0" eaLnBrk="1" latinLnBrk="0" hangingPunct="1">
              <a:spcBef>
                <a:spcPct val="20000"/>
              </a:spcBef>
              <a:buFont typeface="Arial"/>
              <a:buNone/>
              <a:defRPr sz="1400" b="0" i="0" kern="1200">
                <a:solidFill>
                  <a:schemeClr val="tx1">
                    <a:tint val="75000"/>
                  </a:schemeClr>
                </a:solidFill>
                <a:latin typeface="Arial Narrow"/>
                <a:ea typeface="+mn-ea"/>
                <a:cs typeface="Arial Narrow"/>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100" dirty="0" smtClean="0">
                <a:solidFill>
                  <a:srgbClr val="777877"/>
                </a:solidFill>
              </a:rPr>
              <a:t>02/01/2015</a:t>
            </a:r>
            <a:endParaRPr lang="en-US" sz="1100" dirty="0">
              <a:solidFill>
                <a:srgbClr val="777877"/>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63135" y="5859342"/>
            <a:ext cx="2180869" cy="999565"/>
          </a:xfrm>
          <a:prstGeom prst="rect">
            <a:avLst/>
          </a:prstGeom>
        </p:spPr>
      </p:pic>
      <p:sp>
        <p:nvSpPr>
          <p:cNvPr id="8" name="TextBox 7"/>
          <p:cNvSpPr txBox="1"/>
          <p:nvPr/>
        </p:nvSpPr>
        <p:spPr>
          <a:xfrm>
            <a:off x="7128265" y="5673616"/>
            <a:ext cx="1547187" cy="400110"/>
          </a:xfrm>
          <a:prstGeom prst="rect">
            <a:avLst/>
          </a:prstGeom>
          <a:noFill/>
        </p:spPr>
        <p:txBody>
          <a:bodyPr wrap="square" rtlCol="0">
            <a:spAutoFit/>
          </a:bodyPr>
          <a:lstStyle/>
          <a:p>
            <a:r>
              <a:rPr lang="en-US" sz="2000" dirty="0" smtClean="0">
                <a:solidFill>
                  <a:srgbClr val="474746"/>
                </a:solidFill>
                <a:latin typeface="Arial Narrow"/>
                <a:cs typeface="Arial Narrow"/>
              </a:rPr>
              <a:t>by</a:t>
            </a:r>
            <a:endParaRPr lang="en-US" sz="2000" dirty="0">
              <a:solidFill>
                <a:srgbClr val="474746"/>
              </a:solidFill>
              <a:latin typeface="Arial Narrow"/>
              <a:cs typeface="Arial Narrow"/>
            </a:endParaRPr>
          </a:p>
        </p:txBody>
      </p:sp>
    </p:spTree>
    <p:extLst>
      <p:ext uri="{BB962C8B-B14F-4D97-AF65-F5344CB8AC3E}">
        <p14:creationId xmlns:p14="http://schemas.microsoft.com/office/powerpoint/2010/main" val="2736697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xit" presetSubtype="0" fill="hold" grpId="1" nodeType="withEffect">
                                  <p:stCondLst>
                                    <p:cond delay="0"/>
                                  </p:stCondLst>
                                  <p:childTnLst>
                                    <p:set>
                                      <p:cBhvr>
                                        <p:cTn id="8"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85000" lnSpcReduction="20000"/>
          </a:bodyPr>
          <a:lstStyle/>
          <a:p>
            <a:pPr marL="0" indent="0">
              <a:buNone/>
            </a:pPr>
            <a:r>
              <a:rPr lang="en-US" sz="2800" dirty="0"/>
              <a:t>Example:</a:t>
            </a:r>
          </a:p>
          <a:p>
            <a:pPr marL="0" indent="0">
              <a:buNone/>
            </a:pPr>
            <a:r>
              <a:rPr lang="en-US" dirty="0" smtClean="0"/>
              <a:t> </a:t>
            </a:r>
            <a:endParaRPr lang="en-US" dirty="0"/>
          </a:p>
          <a:p>
            <a:pPr>
              <a:spcBef>
                <a:spcPts val="600"/>
              </a:spcBef>
            </a:pPr>
            <a:r>
              <a:rPr lang="en-US" dirty="0" smtClean="0"/>
              <a:t>100 </a:t>
            </a:r>
            <a:r>
              <a:rPr lang="en-US" dirty="0"/>
              <a:t>Mbps with full duplex connectivity is used on all </a:t>
            </a:r>
            <a:r>
              <a:rPr lang="en-US" dirty="0" smtClean="0"/>
              <a:t>data source drop links and 1Gps is used on switch trunk ports</a:t>
            </a:r>
            <a:endParaRPr lang="en-US" dirty="0"/>
          </a:p>
          <a:p>
            <a:pPr>
              <a:spcBef>
                <a:spcPts val="600"/>
              </a:spcBef>
            </a:pPr>
            <a:r>
              <a:rPr lang="en-US" dirty="0" smtClean="0"/>
              <a:t>The </a:t>
            </a:r>
            <a:r>
              <a:rPr lang="en-US" dirty="0"/>
              <a:t>switch is a store-and-forward </a:t>
            </a:r>
            <a:r>
              <a:rPr lang="en-US" dirty="0" smtClean="0"/>
              <a:t>switch </a:t>
            </a:r>
            <a:r>
              <a:rPr lang="en-US" dirty="0"/>
              <a:t>with a minimum switch latency of 10μs.</a:t>
            </a:r>
          </a:p>
          <a:p>
            <a:pPr>
              <a:spcBef>
                <a:spcPts val="600"/>
              </a:spcBef>
            </a:pPr>
            <a:r>
              <a:rPr lang="en-US" dirty="0" smtClean="0"/>
              <a:t>The </a:t>
            </a:r>
            <a:r>
              <a:rPr lang="en-US" dirty="0"/>
              <a:t>switch uses strict priority </a:t>
            </a:r>
            <a:r>
              <a:rPr lang="en-US" dirty="0" smtClean="0"/>
              <a:t>scheduling</a:t>
            </a:r>
            <a:endParaRPr lang="en-US" dirty="0"/>
          </a:p>
          <a:p>
            <a:pPr>
              <a:spcBef>
                <a:spcPts val="600"/>
              </a:spcBef>
            </a:pPr>
            <a:r>
              <a:rPr lang="en-US" dirty="0" smtClean="0"/>
              <a:t>The </a:t>
            </a:r>
            <a:r>
              <a:rPr lang="en-US" dirty="0"/>
              <a:t>latency sensitive packet has a length of 200 bytes including preamble, MAC, IP, UDP, payload, FCS and minimum IPG. The latency sensitive packets are treated as high priority packets; all other packets have less </a:t>
            </a:r>
            <a:r>
              <a:rPr lang="en-US" dirty="0" smtClean="0"/>
              <a:t>priority</a:t>
            </a:r>
            <a:endParaRPr lang="en-US" dirty="0"/>
          </a:p>
          <a:p>
            <a:pPr>
              <a:spcBef>
                <a:spcPts val="600"/>
              </a:spcBef>
            </a:pPr>
            <a:r>
              <a:rPr lang="en-US" dirty="0" smtClean="0"/>
              <a:t>Up </a:t>
            </a:r>
            <a:r>
              <a:rPr lang="en-US" dirty="0"/>
              <a:t>to five other end nodes may generate similar latency sensitive packets of 200 bytes that may be in the same priority queue before the packet enters the queue, and causes extra switch </a:t>
            </a:r>
            <a:r>
              <a:rPr lang="en-US" dirty="0" smtClean="0"/>
              <a:t>delay</a:t>
            </a:r>
            <a:endParaRPr lang="en-US" dirty="0"/>
          </a:p>
          <a:p>
            <a:pPr>
              <a:spcBef>
                <a:spcPts val="600"/>
              </a:spcBef>
            </a:pPr>
            <a:r>
              <a:rPr lang="en-US" dirty="0" smtClean="0"/>
              <a:t>All </a:t>
            </a:r>
            <a:r>
              <a:rPr lang="en-US" dirty="0"/>
              <a:t>latency sensitive packets are generated in a cyclic </a:t>
            </a:r>
            <a:r>
              <a:rPr lang="en-US" dirty="0" smtClean="0"/>
              <a:t>manner</a:t>
            </a:r>
            <a:endParaRPr lang="en-US" dirty="0"/>
          </a:p>
          <a:p>
            <a:endParaRPr lang="en-US" dirty="0" smtClean="0"/>
          </a:p>
          <a:p>
            <a:pPr marL="0" indent="0" algn="r">
              <a:buNone/>
            </a:pPr>
            <a:r>
              <a:rPr lang="en-US" dirty="0" smtClean="0"/>
              <a:t>Cont’d ..</a:t>
            </a:r>
          </a:p>
          <a:p>
            <a:endParaRPr lang="en-US" dirty="0"/>
          </a:p>
          <a:p>
            <a:endParaRPr lang="en-US" dirty="0"/>
          </a:p>
        </p:txBody>
      </p:sp>
      <p:sp>
        <p:nvSpPr>
          <p:cNvPr id="3" name="Title 2"/>
          <p:cNvSpPr>
            <a:spLocks noGrp="1"/>
          </p:cNvSpPr>
          <p:nvPr>
            <p:ph type="title"/>
          </p:nvPr>
        </p:nvSpPr>
        <p:spPr/>
        <p:txBody>
          <a:bodyPr/>
          <a:lstStyle/>
          <a:p>
            <a:r>
              <a:rPr lang="en-US" dirty="0" smtClean="0"/>
              <a:t>Quality </a:t>
            </a:r>
            <a:r>
              <a:rPr lang="en-US" dirty="0"/>
              <a:t>of Service (</a:t>
            </a:r>
            <a:r>
              <a:rPr lang="en-US" dirty="0" err="1"/>
              <a:t>QoS</a:t>
            </a:r>
            <a:r>
              <a:rPr lang="en-US" dirty="0"/>
              <a:t>)</a:t>
            </a:r>
          </a:p>
        </p:txBody>
      </p:sp>
    </p:spTree>
    <p:extLst>
      <p:ext uri="{BB962C8B-B14F-4D97-AF65-F5344CB8AC3E}">
        <p14:creationId xmlns:p14="http://schemas.microsoft.com/office/powerpoint/2010/main" val="22015772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600200"/>
            <a:ext cx="8138560" cy="4525963"/>
          </a:xfrm>
        </p:spPr>
        <p:txBody>
          <a:bodyPr>
            <a:normAutofit/>
          </a:bodyPr>
          <a:lstStyle/>
          <a:p>
            <a:pPr marL="0" indent="0">
              <a:buNone/>
            </a:pPr>
            <a:r>
              <a:rPr lang="en-US" dirty="0" smtClean="0"/>
              <a:t>Example cont’d:</a:t>
            </a:r>
          </a:p>
          <a:p>
            <a:pPr marL="0" indent="0">
              <a:buNone/>
            </a:pPr>
            <a:r>
              <a:rPr lang="en-US" dirty="0" smtClean="0"/>
              <a:t> </a:t>
            </a:r>
            <a:endParaRPr lang="en-US" dirty="0"/>
          </a:p>
          <a:p>
            <a:r>
              <a:rPr lang="en-US" dirty="0"/>
              <a:t>The worst case switch latency of a latency sensitive packet will then be:</a:t>
            </a:r>
            <a:endParaRPr lang="nb-NO" dirty="0"/>
          </a:p>
          <a:p>
            <a:pPr marL="857250" lvl="1" indent="-457200">
              <a:buFont typeface="+mj-lt"/>
              <a:buAutoNum type="arabicPeriod"/>
            </a:pPr>
            <a:r>
              <a:rPr lang="en-US" dirty="0" smtClean="0"/>
              <a:t>16μs</a:t>
            </a:r>
            <a:r>
              <a:rPr lang="en-US" dirty="0"/>
              <a:t>, </a:t>
            </a:r>
            <a:r>
              <a:rPr lang="en-US" dirty="0" smtClean="0"/>
              <a:t>store-and-forward delay.</a:t>
            </a:r>
            <a:endParaRPr lang="en-US" dirty="0"/>
          </a:p>
          <a:p>
            <a:pPr marL="857250" lvl="1" indent="-457200">
              <a:buFont typeface="+mj-lt"/>
              <a:buAutoNum type="arabicPeriod"/>
            </a:pPr>
            <a:r>
              <a:rPr lang="en-US" dirty="0" smtClean="0"/>
              <a:t>10μs</a:t>
            </a:r>
            <a:r>
              <a:rPr lang="en-US" dirty="0"/>
              <a:t>, minimum switch latency.</a:t>
            </a:r>
          </a:p>
          <a:p>
            <a:pPr marL="857250" lvl="1" indent="-457200">
              <a:buFont typeface="+mj-lt"/>
              <a:buAutoNum type="arabicPeriod"/>
            </a:pPr>
            <a:r>
              <a:rPr lang="en-US" dirty="0" smtClean="0"/>
              <a:t>12μs</a:t>
            </a:r>
            <a:r>
              <a:rPr lang="en-US" dirty="0"/>
              <a:t>, worst-case latency due to flushing of a packet with maximum packet length.</a:t>
            </a:r>
          </a:p>
          <a:p>
            <a:pPr marL="857250" lvl="1" indent="-457200">
              <a:buFont typeface="+mj-lt"/>
              <a:buAutoNum type="arabicPeriod"/>
            </a:pPr>
            <a:r>
              <a:rPr lang="en-US" dirty="0" smtClean="0"/>
              <a:t>8μs</a:t>
            </a:r>
            <a:r>
              <a:rPr lang="en-US" dirty="0"/>
              <a:t>, five latency sensitive packets already in the same priority queue.</a:t>
            </a:r>
          </a:p>
          <a:p>
            <a:pPr marL="400050" lvl="1" indent="0">
              <a:buNone/>
            </a:pPr>
            <a:r>
              <a:rPr lang="en-US" dirty="0" smtClean="0"/>
              <a:t>		</a:t>
            </a:r>
          </a:p>
          <a:p>
            <a:pPr marL="400050" lvl="1" indent="0">
              <a:buNone/>
            </a:pPr>
            <a:r>
              <a:rPr lang="en-US" b="1" u="sng" dirty="0" smtClean="0"/>
              <a:t>46μs</a:t>
            </a:r>
            <a:r>
              <a:rPr lang="en-US" b="1" u="sng" dirty="0"/>
              <a:t>, </a:t>
            </a:r>
            <a:r>
              <a:rPr lang="en-US" b="1" u="sng" dirty="0" smtClean="0"/>
              <a:t>worst case  - total</a:t>
            </a:r>
            <a:endParaRPr lang="en-US" b="1" u="sng" dirty="0"/>
          </a:p>
          <a:p>
            <a:endParaRPr lang="en-US" dirty="0"/>
          </a:p>
          <a:p>
            <a:endParaRPr lang="en-US" dirty="0"/>
          </a:p>
        </p:txBody>
      </p:sp>
      <p:sp>
        <p:nvSpPr>
          <p:cNvPr id="3" name="Title 2"/>
          <p:cNvSpPr>
            <a:spLocks noGrp="1"/>
          </p:cNvSpPr>
          <p:nvPr>
            <p:ph type="title"/>
          </p:nvPr>
        </p:nvSpPr>
        <p:spPr/>
        <p:txBody>
          <a:bodyPr/>
          <a:lstStyle/>
          <a:p>
            <a:r>
              <a:rPr lang="en-US" dirty="0" smtClean="0"/>
              <a:t>Quality </a:t>
            </a:r>
            <a:r>
              <a:rPr lang="en-US" dirty="0"/>
              <a:t>of Service (</a:t>
            </a:r>
            <a:r>
              <a:rPr lang="en-US" dirty="0" err="1"/>
              <a:t>QoS</a:t>
            </a:r>
            <a:r>
              <a:rPr lang="en-US" dirty="0"/>
              <a:t>)</a:t>
            </a:r>
          </a:p>
        </p:txBody>
      </p:sp>
    </p:spTree>
    <p:extLst>
      <p:ext uri="{BB962C8B-B14F-4D97-AF65-F5344CB8AC3E}">
        <p14:creationId xmlns:p14="http://schemas.microsoft.com/office/powerpoint/2010/main" val="7316064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122520"/>
            <a:ext cx="8138560" cy="4525963"/>
          </a:xfrm>
        </p:spPr>
        <p:txBody>
          <a:bodyPr>
            <a:normAutofit/>
          </a:bodyPr>
          <a:lstStyle/>
          <a:p>
            <a:pPr marL="0" indent="0">
              <a:buNone/>
            </a:pPr>
            <a:r>
              <a:rPr lang="en-US" dirty="0" smtClean="0"/>
              <a:t>Measurement setup:</a:t>
            </a:r>
          </a:p>
          <a:p>
            <a:pPr marL="0" indent="0">
              <a:buNone/>
            </a:pPr>
            <a:endParaRPr lang="en-US" dirty="0" smtClean="0"/>
          </a:p>
          <a:p>
            <a:pPr marL="0" indent="0">
              <a:buNone/>
            </a:pPr>
            <a:r>
              <a:rPr lang="en-US" dirty="0" smtClean="0"/>
              <a:t> </a:t>
            </a:r>
            <a:endParaRPr lang="en-US" dirty="0"/>
          </a:p>
          <a:p>
            <a:endParaRPr lang="en-US" dirty="0"/>
          </a:p>
          <a:p>
            <a:endParaRPr lang="en-US" dirty="0"/>
          </a:p>
        </p:txBody>
      </p:sp>
      <p:sp>
        <p:nvSpPr>
          <p:cNvPr id="3" name="Title 2"/>
          <p:cNvSpPr>
            <a:spLocks noGrp="1"/>
          </p:cNvSpPr>
          <p:nvPr>
            <p:ph type="title"/>
          </p:nvPr>
        </p:nvSpPr>
        <p:spPr/>
        <p:txBody>
          <a:bodyPr/>
          <a:lstStyle/>
          <a:p>
            <a:r>
              <a:rPr lang="en-US" dirty="0" smtClean="0"/>
              <a:t>Quality </a:t>
            </a:r>
            <a:r>
              <a:rPr lang="en-US" dirty="0"/>
              <a:t>of Service (</a:t>
            </a:r>
            <a:r>
              <a:rPr lang="en-US" dirty="0" err="1"/>
              <a:t>QoS</a:t>
            </a:r>
            <a:r>
              <a:rPr lang="en-US" dirty="0"/>
              <a:t>)</a:t>
            </a:r>
          </a:p>
        </p:txBody>
      </p:sp>
      <p:pic>
        <p:nvPicPr>
          <p:cNvPr id="4" name="Picture 3"/>
          <p:cNvPicPr/>
          <p:nvPr/>
        </p:nvPicPr>
        <p:blipFill>
          <a:blip r:embed="rId2"/>
          <a:stretch>
            <a:fillRect/>
          </a:stretch>
        </p:blipFill>
        <p:spPr>
          <a:xfrm>
            <a:off x="1871661" y="1924761"/>
            <a:ext cx="5400675" cy="4400550"/>
          </a:xfrm>
          <a:prstGeom prst="rect">
            <a:avLst/>
          </a:prstGeom>
        </p:spPr>
      </p:pic>
    </p:spTree>
    <p:extLst>
      <p:ext uri="{BB962C8B-B14F-4D97-AF65-F5344CB8AC3E}">
        <p14:creationId xmlns:p14="http://schemas.microsoft.com/office/powerpoint/2010/main" val="41684163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stretch>
            <a:fillRect/>
          </a:stretch>
        </p:blipFill>
        <p:spPr>
          <a:xfrm>
            <a:off x="0" y="4657725"/>
            <a:ext cx="2700338" cy="2200275"/>
          </a:xfrm>
          <a:prstGeom prst="rect">
            <a:avLst/>
          </a:prstGeom>
        </p:spPr>
      </p:pic>
      <p:sp>
        <p:nvSpPr>
          <p:cNvPr id="2" name="Content Placeholder 1"/>
          <p:cNvSpPr>
            <a:spLocks noGrp="1"/>
          </p:cNvSpPr>
          <p:nvPr>
            <p:ph sz="half" idx="1"/>
          </p:nvPr>
        </p:nvSpPr>
        <p:spPr>
          <a:xfrm>
            <a:off x="968990" y="1122520"/>
            <a:ext cx="7626769" cy="4525963"/>
          </a:xfrm>
        </p:spPr>
        <p:txBody>
          <a:bodyPr>
            <a:normAutofit fontScale="70000" lnSpcReduction="20000"/>
          </a:bodyPr>
          <a:lstStyle/>
          <a:p>
            <a:pPr marL="0" indent="0">
              <a:buNone/>
            </a:pPr>
            <a:r>
              <a:rPr lang="en-US" sz="2900" dirty="0" smtClean="0"/>
              <a:t>Measurement setup cont’d:</a:t>
            </a:r>
          </a:p>
          <a:p>
            <a:pPr marL="0" indent="0">
              <a:buNone/>
            </a:pPr>
            <a:endParaRPr lang="en-US" dirty="0"/>
          </a:p>
          <a:p>
            <a:pPr marL="0" indent="0">
              <a:buNone/>
            </a:pPr>
            <a:r>
              <a:rPr lang="en-US" dirty="0"/>
              <a:t>The data streams are sent to/from the tester according to the following setup:</a:t>
            </a:r>
          </a:p>
          <a:p>
            <a:r>
              <a:rPr lang="en-US" dirty="0" smtClean="0"/>
              <a:t>data </a:t>
            </a:r>
            <a:r>
              <a:rPr lang="en-US" dirty="0"/>
              <a:t>stream 1 </a:t>
            </a:r>
            <a:r>
              <a:rPr lang="en-US" dirty="0" smtClean="0"/>
              <a:t>(blue) </a:t>
            </a:r>
            <a:r>
              <a:rPr lang="en-US" dirty="0"/>
              <a:t>is sent from port 1 to port 2 on the tester through all three FTI switches (downlink)</a:t>
            </a:r>
          </a:p>
          <a:p>
            <a:r>
              <a:rPr lang="en-US" dirty="0" smtClean="0"/>
              <a:t>data </a:t>
            </a:r>
            <a:r>
              <a:rPr lang="en-US" dirty="0"/>
              <a:t>stream 2 </a:t>
            </a:r>
            <a:r>
              <a:rPr lang="en-US" dirty="0" smtClean="0"/>
              <a:t>(blue) </a:t>
            </a:r>
            <a:r>
              <a:rPr lang="en-US" dirty="0"/>
              <a:t>is sent from port 2 to port 1 on the tester through all three FTI switches (uplink)</a:t>
            </a:r>
          </a:p>
          <a:p>
            <a:r>
              <a:rPr lang="en-US" dirty="0" smtClean="0"/>
              <a:t>data </a:t>
            </a:r>
            <a:r>
              <a:rPr lang="en-US" dirty="0"/>
              <a:t>stream 3 (green) is sent from port 3 to port 4 on the tester through the two top most FTI switches (downlink)</a:t>
            </a:r>
          </a:p>
          <a:p>
            <a:r>
              <a:rPr lang="en-US" dirty="0" smtClean="0"/>
              <a:t>data </a:t>
            </a:r>
            <a:r>
              <a:rPr lang="en-US" dirty="0"/>
              <a:t>stream 4 (green) is sent from port 4 to port 3 on the tester through the two top most FTI switches  (uplink)</a:t>
            </a:r>
          </a:p>
          <a:p>
            <a:r>
              <a:rPr lang="en-US" dirty="0" smtClean="0"/>
              <a:t>data </a:t>
            </a:r>
            <a:r>
              <a:rPr lang="en-US" dirty="0"/>
              <a:t>stream 5 (red) is sent from port 5 to port 6 on the tester through the two lower FTI switches (downlink)</a:t>
            </a:r>
          </a:p>
          <a:p>
            <a:r>
              <a:rPr lang="en-US" dirty="0" smtClean="0"/>
              <a:t>data </a:t>
            </a:r>
            <a:r>
              <a:rPr lang="en-US" dirty="0"/>
              <a:t>stream 6 (red) is sent from port 6 to port 7 on the tester through the two lower FTI switches (downlink) </a:t>
            </a:r>
          </a:p>
          <a:p>
            <a:pPr marL="0" indent="0">
              <a:buNone/>
            </a:pPr>
            <a:endParaRPr lang="en-US" dirty="0" smtClean="0"/>
          </a:p>
          <a:p>
            <a:pPr marL="0" indent="0">
              <a:buNone/>
            </a:pPr>
            <a:endParaRPr lang="en-US" dirty="0" smtClean="0"/>
          </a:p>
          <a:p>
            <a:pPr marL="0" indent="0">
              <a:buNone/>
            </a:pPr>
            <a:r>
              <a:rPr lang="en-US" dirty="0" smtClean="0"/>
              <a:t> </a:t>
            </a:r>
            <a:endParaRPr lang="en-US" dirty="0"/>
          </a:p>
          <a:p>
            <a:endParaRPr lang="en-US" dirty="0"/>
          </a:p>
          <a:p>
            <a:endParaRPr lang="en-US" dirty="0"/>
          </a:p>
        </p:txBody>
      </p:sp>
      <p:sp>
        <p:nvSpPr>
          <p:cNvPr id="3" name="Title 2"/>
          <p:cNvSpPr>
            <a:spLocks noGrp="1"/>
          </p:cNvSpPr>
          <p:nvPr>
            <p:ph type="title"/>
          </p:nvPr>
        </p:nvSpPr>
        <p:spPr/>
        <p:txBody>
          <a:bodyPr/>
          <a:lstStyle/>
          <a:p>
            <a:r>
              <a:rPr lang="en-US" dirty="0" smtClean="0"/>
              <a:t>Quality </a:t>
            </a:r>
            <a:r>
              <a:rPr lang="en-US" dirty="0"/>
              <a:t>of Service (</a:t>
            </a:r>
            <a:r>
              <a:rPr lang="en-US" dirty="0" err="1"/>
              <a:t>QoS</a:t>
            </a:r>
            <a:r>
              <a:rPr lang="en-US" dirty="0"/>
              <a:t>)</a:t>
            </a:r>
          </a:p>
        </p:txBody>
      </p:sp>
    </p:spTree>
    <p:extLst>
      <p:ext uri="{BB962C8B-B14F-4D97-AF65-F5344CB8AC3E}">
        <p14:creationId xmlns:p14="http://schemas.microsoft.com/office/powerpoint/2010/main" val="31459063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stretch>
            <a:fillRect/>
          </a:stretch>
        </p:blipFill>
        <p:spPr>
          <a:xfrm>
            <a:off x="0" y="4657725"/>
            <a:ext cx="2700338" cy="2200275"/>
          </a:xfrm>
          <a:prstGeom prst="rect">
            <a:avLst/>
          </a:prstGeom>
        </p:spPr>
      </p:pic>
      <p:sp>
        <p:nvSpPr>
          <p:cNvPr id="2" name="Content Placeholder 1"/>
          <p:cNvSpPr>
            <a:spLocks noGrp="1"/>
          </p:cNvSpPr>
          <p:nvPr>
            <p:ph sz="half" idx="1"/>
          </p:nvPr>
        </p:nvSpPr>
        <p:spPr>
          <a:xfrm>
            <a:off x="968990" y="1122521"/>
            <a:ext cx="7626769" cy="3995390"/>
          </a:xfrm>
        </p:spPr>
        <p:txBody>
          <a:bodyPr>
            <a:normAutofit fontScale="70000" lnSpcReduction="20000"/>
          </a:bodyPr>
          <a:lstStyle/>
          <a:p>
            <a:pPr marL="0" indent="0">
              <a:buNone/>
            </a:pPr>
            <a:r>
              <a:rPr lang="en-US" sz="2900" dirty="0"/>
              <a:t>Measurement setup cont’d :</a:t>
            </a:r>
            <a:endParaRPr lang="en-US" sz="2900" dirty="0" smtClean="0"/>
          </a:p>
          <a:p>
            <a:pPr marL="0" indent="0">
              <a:buNone/>
            </a:pPr>
            <a:endParaRPr lang="en-US" dirty="0"/>
          </a:p>
          <a:p>
            <a:r>
              <a:rPr lang="en-US" dirty="0"/>
              <a:t>Each test stream consist of test packets of 1450 bytes 100ns inter-packet gap with infinite duration; i.e. 100% overload.</a:t>
            </a:r>
          </a:p>
          <a:p>
            <a:r>
              <a:rPr lang="en-US" dirty="0"/>
              <a:t>Packet queues for ports connected to another switch are always </a:t>
            </a:r>
            <a:r>
              <a:rPr lang="en-US" dirty="0" smtClean="0"/>
              <a:t>full!</a:t>
            </a:r>
            <a:endParaRPr lang="en-US" dirty="0"/>
          </a:p>
          <a:p>
            <a:r>
              <a:rPr lang="en-US" dirty="0"/>
              <a:t>All tester ports = 1000BASE-T(x)</a:t>
            </a:r>
          </a:p>
          <a:p>
            <a:r>
              <a:rPr lang="en-US" dirty="0"/>
              <a:t>All switch to switch ports = 1000BASE-T(x</a:t>
            </a:r>
            <a:r>
              <a:rPr lang="en-US" dirty="0" smtClean="0"/>
              <a:t>)</a:t>
            </a:r>
          </a:p>
          <a:p>
            <a:r>
              <a:rPr lang="en-US" dirty="0" smtClean="0"/>
              <a:t>PC 1 and 2</a:t>
            </a:r>
            <a:r>
              <a:rPr lang="en-US" dirty="0"/>
              <a:t> = </a:t>
            </a:r>
            <a:r>
              <a:rPr lang="en-US" dirty="0" smtClean="0"/>
              <a:t>100BASE-T(x</a:t>
            </a:r>
            <a:r>
              <a:rPr lang="en-US" dirty="0"/>
              <a:t>)</a:t>
            </a:r>
          </a:p>
          <a:p>
            <a:r>
              <a:rPr lang="en-US" dirty="0" smtClean="0"/>
              <a:t>The </a:t>
            </a:r>
            <a:r>
              <a:rPr lang="en-US" dirty="0"/>
              <a:t>transmit time of the latency sensitive data is measured at PHY level on PC 1 on the setup and the corresponding receive time of the same data is measured at PHY level on PC 2</a:t>
            </a:r>
            <a:endParaRPr lang="en-US" dirty="0" smtClean="0"/>
          </a:p>
          <a:p>
            <a:r>
              <a:rPr lang="en-US" dirty="0" smtClean="0"/>
              <a:t>Latency </a:t>
            </a:r>
            <a:r>
              <a:rPr lang="en-US" dirty="0"/>
              <a:t>sensitive data is sent from PC1 to PC2 through a client/server UDP socket application, where the socket is configured for high priority.  I.e. the sending end node (PC1) configures the socket with the </a:t>
            </a:r>
            <a:r>
              <a:rPr lang="en-US" dirty="0" err="1"/>
              <a:t>setsockopt</a:t>
            </a:r>
            <a:r>
              <a:rPr lang="en-US" dirty="0"/>
              <a:t>( ) command with TOS field set to e.g. 0xF8.</a:t>
            </a:r>
            <a:endParaRPr lang="en-US" dirty="0" smtClean="0"/>
          </a:p>
          <a:p>
            <a:pPr marL="0" indent="0">
              <a:buNone/>
            </a:pPr>
            <a:endParaRPr lang="en-US" dirty="0" smtClean="0"/>
          </a:p>
          <a:p>
            <a:pPr marL="0" indent="0">
              <a:buNone/>
            </a:pPr>
            <a:endParaRPr lang="en-US" dirty="0"/>
          </a:p>
          <a:p>
            <a:endParaRPr lang="en-US" dirty="0"/>
          </a:p>
        </p:txBody>
      </p:sp>
      <p:sp>
        <p:nvSpPr>
          <p:cNvPr id="3" name="Title 2"/>
          <p:cNvSpPr>
            <a:spLocks noGrp="1"/>
          </p:cNvSpPr>
          <p:nvPr>
            <p:ph type="title"/>
          </p:nvPr>
        </p:nvSpPr>
        <p:spPr/>
        <p:txBody>
          <a:bodyPr/>
          <a:lstStyle/>
          <a:p>
            <a:r>
              <a:rPr lang="en-US" dirty="0" smtClean="0"/>
              <a:t>Quality </a:t>
            </a:r>
            <a:r>
              <a:rPr lang="en-US" dirty="0"/>
              <a:t>of Service (</a:t>
            </a:r>
            <a:r>
              <a:rPr lang="en-US" dirty="0" err="1"/>
              <a:t>QoS</a:t>
            </a:r>
            <a:r>
              <a:rPr lang="en-US" dirty="0"/>
              <a:t>)</a:t>
            </a:r>
          </a:p>
        </p:txBody>
      </p:sp>
    </p:spTree>
    <p:extLst>
      <p:ext uri="{BB962C8B-B14F-4D97-AF65-F5344CB8AC3E}">
        <p14:creationId xmlns:p14="http://schemas.microsoft.com/office/powerpoint/2010/main" val="22196733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968990" y="1122521"/>
            <a:ext cx="7626769" cy="3995390"/>
          </a:xfrm>
        </p:spPr>
        <p:txBody>
          <a:bodyPr>
            <a:normAutofit/>
          </a:bodyPr>
          <a:lstStyle/>
          <a:p>
            <a:pPr marL="0" indent="0">
              <a:buNone/>
            </a:pPr>
            <a:r>
              <a:rPr lang="en-US" sz="2900" dirty="0" smtClean="0"/>
              <a:t>Measurement result, no tester load:</a:t>
            </a:r>
          </a:p>
          <a:p>
            <a:pPr marL="0" indent="0">
              <a:buNone/>
            </a:pPr>
            <a:endParaRPr lang="en-US" dirty="0" smtClean="0"/>
          </a:p>
          <a:p>
            <a:pPr marL="0" indent="0">
              <a:buNone/>
            </a:pPr>
            <a:endParaRPr lang="en-US" dirty="0"/>
          </a:p>
          <a:p>
            <a:endParaRPr lang="en-US" dirty="0"/>
          </a:p>
        </p:txBody>
      </p:sp>
      <p:sp>
        <p:nvSpPr>
          <p:cNvPr id="3" name="Title 2"/>
          <p:cNvSpPr>
            <a:spLocks noGrp="1"/>
          </p:cNvSpPr>
          <p:nvPr>
            <p:ph type="title"/>
          </p:nvPr>
        </p:nvSpPr>
        <p:spPr/>
        <p:txBody>
          <a:bodyPr/>
          <a:lstStyle/>
          <a:p>
            <a:r>
              <a:rPr lang="en-US" dirty="0" smtClean="0"/>
              <a:t>Quality </a:t>
            </a:r>
            <a:r>
              <a:rPr lang="en-US" dirty="0"/>
              <a:t>of Service (</a:t>
            </a:r>
            <a:r>
              <a:rPr lang="en-US" dirty="0" err="1"/>
              <a:t>QoS</a:t>
            </a:r>
            <a:r>
              <a:rPr lang="en-US" dirty="0"/>
              <a:t>)</a:t>
            </a:r>
          </a:p>
        </p:txBody>
      </p:sp>
      <p:pic>
        <p:nvPicPr>
          <p:cNvPr id="6" name="Picture 5"/>
          <p:cNvPicPr>
            <a:picLocks noChangeAspect="1"/>
          </p:cNvPicPr>
          <p:nvPr/>
        </p:nvPicPr>
        <p:blipFill>
          <a:blip r:embed="rId2"/>
          <a:stretch>
            <a:fillRect/>
          </a:stretch>
        </p:blipFill>
        <p:spPr>
          <a:xfrm>
            <a:off x="1180512" y="2119283"/>
            <a:ext cx="6858000" cy="3343275"/>
          </a:xfrm>
          <a:prstGeom prst="rect">
            <a:avLst/>
          </a:prstGeom>
        </p:spPr>
      </p:pic>
    </p:spTree>
    <p:extLst>
      <p:ext uri="{BB962C8B-B14F-4D97-AF65-F5344CB8AC3E}">
        <p14:creationId xmlns:p14="http://schemas.microsoft.com/office/powerpoint/2010/main" val="30482163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968990" y="1122521"/>
            <a:ext cx="7626769" cy="3995390"/>
          </a:xfrm>
        </p:spPr>
        <p:txBody>
          <a:bodyPr>
            <a:normAutofit/>
          </a:bodyPr>
          <a:lstStyle/>
          <a:p>
            <a:pPr marL="0" indent="0">
              <a:buNone/>
            </a:pPr>
            <a:r>
              <a:rPr lang="en-US" sz="2900" dirty="0" smtClean="0"/>
              <a:t>Measurement result, tester load:</a:t>
            </a:r>
          </a:p>
          <a:p>
            <a:pPr marL="0" indent="0">
              <a:buNone/>
            </a:pPr>
            <a:endParaRPr lang="en-US" dirty="0" smtClean="0"/>
          </a:p>
          <a:p>
            <a:pPr marL="0" indent="0">
              <a:buNone/>
            </a:pPr>
            <a:endParaRPr lang="en-US" dirty="0"/>
          </a:p>
          <a:p>
            <a:endParaRPr lang="en-US" dirty="0"/>
          </a:p>
        </p:txBody>
      </p:sp>
      <p:sp>
        <p:nvSpPr>
          <p:cNvPr id="3" name="Title 2"/>
          <p:cNvSpPr>
            <a:spLocks noGrp="1"/>
          </p:cNvSpPr>
          <p:nvPr>
            <p:ph type="title"/>
          </p:nvPr>
        </p:nvSpPr>
        <p:spPr/>
        <p:txBody>
          <a:bodyPr/>
          <a:lstStyle/>
          <a:p>
            <a:r>
              <a:rPr lang="en-US" dirty="0" smtClean="0"/>
              <a:t>Quality </a:t>
            </a:r>
            <a:r>
              <a:rPr lang="en-US" dirty="0"/>
              <a:t>of Service (</a:t>
            </a:r>
            <a:r>
              <a:rPr lang="en-US" dirty="0" err="1"/>
              <a:t>QoS</a:t>
            </a:r>
            <a:r>
              <a:rPr lang="en-US" dirty="0"/>
              <a:t>)</a:t>
            </a:r>
          </a:p>
        </p:txBody>
      </p:sp>
      <p:pic>
        <p:nvPicPr>
          <p:cNvPr id="7" name="Picture 6"/>
          <p:cNvPicPr/>
          <p:nvPr/>
        </p:nvPicPr>
        <p:blipFill>
          <a:blip r:embed="rId2"/>
          <a:stretch>
            <a:fillRect/>
          </a:stretch>
        </p:blipFill>
        <p:spPr>
          <a:xfrm>
            <a:off x="1180532" y="2109859"/>
            <a:ext cx="6858000" cy="3343275"/>
          </a:xfrm>
          <a:prstGeom prst="rect">
            <a:avLst/>
          </a:prstGeom>
        </p:spPr>
      </p:pic>
    </p:spTree>
    <p:extLst>
      <p:ext uri="{BB962C8B-B14F-4D97-AF65-F5344CB8AC3E}">
        <p14:creationId xmlns:p14="http://schemas.microsoft.com/office/powerpoint/2010/main" val="28323971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a:bodyPr>
          <a:lstStyle/>
          <a:p>
            <a:r>
              <a:rPr lang="en-US" dirty="0" smtClean="0"/>
              <a:t>Worst </a:t>
            </a:r>
            <a:r>
              <a:rPr lang="en-US" dirty="0"/>
              <a:t>case switch latency </a:t>
            </a:r>
            <a:r>
              <a:rPr lang="en-US" dirty="0" smtClean="0"/>
              <a:t>for latency sensitive data through an FTI network consisting of several </a:t>
            </a:r>
            <a:r>
              <a:rPr lang="en-US" dirty="0"/>
              <a:t>network hops can be guaranteed. </a:t>
            </a:r>
            <a:r>
              <a:rPr lang="en-US" dirty="0" smtClean="0"/>
              <a:t>The </a:t>
            </a:r>
            <a:r>
              <a:rPr lang="en-US" dirty="0"/>
              <a:t>latency for such data can be far less than 200μs if</a:t>
            </a:r>
            <a:r>
              <a:rPr lang="en-US" dirty="0" smtClean="0"/>
              <a:t>:</a:t>
            </a:r>
          </a:p>
          <a:p>
            <a:endParaRPr lang="en-US" dirty="0"/>
          </a:p>
          <a:p>
            <a:pPr lvl="1"/>
            <a:r>
              <a:rPr lang="en-US" dirty="0" smtClean="0"/>
              <a:t>The </a:t>
            </a:r>
            <a:r>
              <a:rPr lang="en-US" dirty="0"/>
              <a:t>total amount of latency sensitive data only represents a small fraction of the total network load</a:t>
            </a:r>
          </a:p>
          <a:p>
            <a:pPr lvl="1"/>
            <a:r>
              <a:rPr lang="en-US" dirty="0" smtClean="0"/>
              <a:t>Latency </a:t>
            </a:r>
            <a:r>
              <a:rPr lang="en-US" dirty="0"/>
              <a:t>sensitive data is identified by the FTI switches as high priority data and all other data has less priority</a:t>
            </a:r>
          </a:p>
          <a:p>
            <a:pPr lvl="1"/>
            <a:r>
              <a:rPr lang="en-US" dirty="0" smtClean="0"/>
              <a:t>Gigabit </a:t>
            </a:r>
            <a:r>
              <a:rPr lang="en-US" dirty="0"/>
              <a:t>speed is used in the FTI back bone </a:t>
            </a:r>
          </a:p>
          <a:p>
            <a:pPr lvl="1"/>
            <a:r>
              <a:rPr lang="en-US" dirty="0" smtClean="0"/>
              <a:t>Strict </a:t>
            </a:r>
            <a:r>
              <a:rPr lang="en-US" dirty="0"/>
              <a:t>priority scheduling is used on the FTI switches</a:t>
            </a:r>
          </a:p>
          <a:p>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1024405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600200"/>
            <a:ext cx="8138560" cy="4486701"/>
          </a:xfrm>
        </p:spPr>
        <p:txBody>
          <a:bodyPr>
            <a:normAutofit/>
          </a:bodyPr>
          <a:lstStyle/>
          <a:p>
            <a:pPr marL="0" indent="0">
              <a:buNone/>
            </a:pPr>
            <a:r>
              <a:rPr lang="en-US" dirty="0" smtClean="0"/>
              <a:t>This presentation targets the following Flight Test Instrumentation (FTI) </a:t>
            </a:r>
            <a:r>
              <a:rPr lang="en-US" dirty="0"/>
              <a:t>network </a:t>
            </a:r>
            <a:r>
              <a:rPr lang="en-US" dirty="0" smtClean="0"/>
              <a:t>challenge:</a:t>
            </a:r>
          </a:p>
          <a:p>
            <a:pPr marL="0" indent="0">
              <a:buNone/>
            </a:pPr>
            <a:endParaRPr lang="en-US" dirty="0"/>
          </a:p>
          <a:p>
            <a:pPr>
              <a:buFontTx/>
              <a:buChar char="-"/>
            </a:pPr>
            <a:r>
              <a:rPr lang="en-US" dirty="0" smtClean="0"/>
              <a:t>How </a:t>
            </a:r>
            <a:r>
              <a:rPr lang="en-US" dirty="0"/>
              <a:t>to guarantee worst-case latency for latency sensitive </a:t>
            </a:r>
            <a:r>
              <a:rPr lang="en-US" dirty="0" smtClean="0"/>
              <a:t>data?</a:t>
            </a:r>
          </a:p>
          <a:p>
            <a:pPr marL="0" indent="0">
              <a:buNone/>
            </a:pPr>
            <a:endParaRPr lang="en-US" dirty="0"/>
          </a:p>
          <a:p>
            <a:pPr lvl="1"/>
            <a:r>
              <a:rPr lang="en-US" b="1" dirty="0"/>
              <a:t>Answer: Quality of Service (</a:t>
            </a:r>
            <a:r>
              <a:rPr lang="en-US" b="1" dirty="0" err="1"/>
              <a:t>QoS</a:t>
            </a:r>
            <a:r>
              <a:rPr lang="en-US" b="1" dirty="0" smtClean="0"/>
              <a:t>)</a:t>
            </a:r>
            <a:endParaRPr lang="en-US" b="1" dirty="0"/>
          </a:p>
        </p:txBody>
      </p:sp>
      <p:sp>
        <p:nvSpPr>
          <p:cNvPr id="3" name="Title 2"/>
          <p:cNvSpPr>
            <a:spLocks noGrp="1"/>
          </p:cNvSpPr>
          <p:nvPr>
            <p:ph type="title"/>
          </p:nvPr>
        </p:nvSpPr>
        <p:spPr/>
        <p:txBody>
          <a:bodyPr/>
          <a:lstStyle/>
          <a:p>
            <a:r>
              <a:rPr lang="en-US" dirty="0" smtClean="0"/>
              <a:t>FTI network challenges</a:t>
            </a:r>
            <a:endParaRPr lang="en-US" dirty="0"/>
          </a:p>
        </p:txBody>
      </p:sp>
    </p:spTree>
    <p:extLst>
      <p:ext uri="{BB962C8B-B14F-4D97-AF65-F5344CB8AC3E}">
        <p14:creationId xmlns:p14="http://schemas.microsoft.com/office/powerpoint/2010/main" val="41429701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a:bodyPr>
          <a:lstStyle/>
          <a:p>
            <a:pPr marL="0" indent="0">
              <a:buNone/>
            </a:pPr>
            <a:r>
              <a:rPr lang="en-US" dirty="0"/>
              <a:t>Quality of Service (QoS) in Ethernet</a:t>
            </a:r>
            <a:br>
              <a:rPr lang="en-US" dirty="0"/>
            </a:br>
            <a:endParaRPr lang="en-US" dirty="0"/>
          </a:p>
          <a:p>
            <a:r>
              <a:rPr lang="en-US" dirty="0"/>
              <a:t>QoS is relevant for:</a:t>
            </a:r>
          </a:p>
          <a:p>
            <a:pPr lvl="1"/>
            <a:r>
              <a:rPr lang="en-US" dirty="0"/>
              <a:t>Real time critical data</a:t>
            </a:r>
          </a:p>
          <a:p>
            <a:pPr lvl="1"/>
            <a:r>
              <a:rPr lang="en-US" dirty="0"/>
              <a:t>Latency sensitive data</a:t>
            </a:r>
          </a:p>
          <a:p>
            <a:pPr lvl="1"/>
            <a:r>
              <a:rPr lang="en-US" dirty="0"/>
              <a:t>Loss critical data</a:t>
            </a:r>
          </a:p>
          <a:p>
            <a:endParaRPr lang="en-US" dirty="0"/>
          </a:p>
          <a:p>
            <a:r>
              <a:rPr lang="en-US" dirty="0"/>
              <a:t>QoS can be configured on Ethernet switches based on:</a:t>
            </a:r>
          </a:p>
          <a:p>
            <a:pPr lvl="1"/>
            <a:r>
              <a:rPr lang="en-US" dirty="0" smtClean="0"/>
              <a:t>Layer 1: Port </a:t>
            </a:r>
            <a:r>
              <a:rPr lang="en-US" dirty="0"/>
              <a:t>based priority</a:t>
            </a:r>
          </a:p>
          <a:p>
            <a:pPr lvl="1"/>
            <a:r>
              <a:rPr lang="en-US" dirty="0"/>
              <a:t>Layer </a:t>
            </a:r>
            <a:r>
              <a:rPr lang="en-US" dirty="0" smtClean="0"/>
              <a:t>2: VLAN tagging (IEEE802.1p)</a:t>
            </a:r>
            <a:endParaRPr lang="en-US" dirty="0"/>
          </a:p>
          <a:p>
            <a:pPr lvl="1"/>
            <a:r>
              <a:rPr lang="en-US" dirty="0"/>
              <a:t>Layer </a:t>
            </a:r>
            <a:r>
              <a:rPr lang="en-US" dirty="0" smtClean="0"/>
              <a:t>3: IP ToS/</a:t>
            </a:r>
            <a:r>
              <a:rPr lang="en-US" dirty="0" err="1" smtClean="0"/>
              <a:t>CoS</a:t>
            </a:r>
            <a:endParaRPr lang="en-US" dirty="0"/>
          </a:p>
          <a:p>
            <a:endParaRPr lang="en-US" dirty="0" smtClean="0"/>
          </a:p>
          <a:p>
            <a:endParaRPr lang="en-US" dirty="0" smtClean="0"/>
          </a:p>
          <a:p>
            <a:endParaRPr lang="en-US" dirty="0"/>
          </a:p>
          <a:p>
            <a:endParaRPr lang="en-US" dirty="0"/>
          </a:p>
        </p:txBody>
      </p:sp>
      <p:sp>
        <p:nvSpPr>
          <p:cNvPr id="3" name="Title 2"/>
          <p:cNvSpPr>
            <a:spLocks noGrp="1"/>
          </p:cNvSpPr>
          <p:nvPr>
            <p:ph type="title"/>
          </p:nvPr>
        </p:nvSpPr>
        <p:spPr/>
        <p:txBody>
          <a:bodyPr/>
          <a:lstStyle/>
          <a:p>
            <a:r>
              <a:rPr lang="en-US" dirty="0" smtClean="0"/>
              <a:t>Quality </a:t>
            </a:r>
            <a:r>
              <a:rPr lang="en-US" dirty="0"/>
              <a:t>of Service (</a:t>
            </a:r>
            <a:r>
              <a:rPr lang="en-US" dirty="0" err="1"/>
              <a:t>QoS</a:t>
            </a:r>
            <a:r>
              <a:rPr lang="en-US" dirty="0"/>
              <a:t>)</a:t>
            </a:r>
          </a:p>
        </p:txBody>
      </p:sp>
    </p:spTree>
    <p:extLst>
      <p:ext uri="{BB962C8B-B14F-4D97-AF65-F5344CB8AC3E}">
        <p14:creationId xmlns:p14="http://schemas.microsoft.com/office/powerpoint/2010/main" val="553229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a:bodyPr>
          <a:lstStyle/>
          <a:p>
            <a:pPr marL="0" indent="0">
              <a:buNone/>
            </a:pPr>
            <a:r>
              <a:rPr lang="en-US" dirty="0" smtClean="0"/>
              <a:t>Standard Ethernet switches provide several QoS </a:t>
            </a:r>
            <a:r>
              <a:rPr lang="en-US" dirty="0"/>
              <a:t>properties:</a:t>
            </a:r>
          </a:p>
          <a:p>
            <a:r>
              <a:rPr lang="en-US" dirty="0"/>
              <a:t>Scalable </a:t>
            </a:r>
            <a:r>
              <a:rPr lang="en-US" dirty="0" smtClean="0"/>
              <a:t>bandwidth</a:t>
            </a:r>
          </a:p>
          <a:p>
            <a:r>
              <a:rPr lang="en-US" dirty="0" smtClean="0"/>
              <a:t>Full </a:t>
            </a:r>
            <a:r>
              <a:rPr lang="en-US" dirty="0"/>
              <a:t>duplex connectivity (no </a:t>
            </a:r>
            <a:r>
              <a:rPr lang="en-US" dirty="0" smtClean="0"/>
              <a:t>collision)</a:t>
            </a:r>
          </a:p>
          <a:p>
            <a:r>
              <a:rPr lang="en-US" dirty="0" smtClean="0"/>
              <a:t>Flow </a:t>
            </a:r>
            <a:r>
              <a:rPr lang="en-US" dirty="0"/>
              <a:t>control off – deterministic access (send when you </a:t>
            </a:r>
            <a:r>
              <a:rPr lang="en-US" dirty="0" smtClean="0"/>
              <a:t>want)</a:t>
            </a:r>
          </a:p>
          <a:p>
            <a:r>
              <a:rPr lang="en-US" dirty="0" smtClean="0"/>
              <a:t>Several </a:t>
            </a:r>
            <a:r>
              <a:rPr lang="en-US" dirty="0"/>
              <a:t>queues per </a:t>
            </a:r>
            <a:r>
              <a:rPr lang="en-US" dirty="0" smtClean="0"/>
              <a:t>port:</a:t>
            </a:r>
          </a:p>
          <a:p>
            <a:pPr lvl="1"/>
            <a:r>
              <a:rPr lang="en-US" dirty="0"/>
              <a:t>H</a:t>
            </a:r>
            <a:r>
              <a:rPr lang="en-US" dirty="0" smtClean="0"/>
              <a:t>igh </a:t>
            </a:r>
            <a:r>
              <a:rPr lang="en-US" dirty="0"/>
              <a:t>priority packets in high queues </a:t>
            </a:r>
            <a:endParaRPr lang="en-US" dirty="0" smtClean="0"/>
          </a:p>
          <a:p>
            <a:pPr lvl="1"/>
            <a:r>
              <a:rPr lang="en-US" dirty="0" smtClean="0"/>
              <a:t>Low </a:t>
            </a:r>
            <a:r>
              <a:rPr lang="en-US" dirty="0"/>
              <a:t>priority packets in low queues </a:t>
            </a:r>
            <a:endParaRPr lang="en-US" dirty="0" smtClean="0"/>
          </a:p>
          <a:p>
            <a:r>
              <a:rPr lang="en-US" dirty="0" smtClean="0"/>
              <a:t>Strict/fixed </a:t>
            </a:r>
            <a:r>
              <a:rPr lang="en-US" dirty="0"/>
              <a:t>priority scheduling (QoS policy) gives best QoS properties for high priority data</a:t>
            </a:r>
          </a:p>
          <a:p>
            <a:endParaRPr lang="en-US" dirty="0" smtClean="0"/>
          </a:p>
          <a:p>
            <a:endParaRPr lang="en-US" dirty="0" smtClean="0"/>
          </a:p>
          <a:p>
            <a:endParaRPr lang="en-US" dirty="0"/>
          </a:p>
          <a:p>
            <a:endParaRPr lang="en-US" dirty="0"/>
          </a:p>
        </p:txBody>
      </p:sp>
      <p:sp>
        <p:nvSpPr>
          <p:cNvPr id="3" name="Title 2"/>
          <p:cNvSpPr>
            <a:spLocks noGrp="1"/>
          </p:cNvSpPr>
          <p:nvPr>
            <p:ph type="title"/>
          </p:nvPr>
        </p:nvSpPr>
        <p:spPr/>
        <p:txBody>
          <a:bodyPr/>
          <a:lstStyle/>
          <a:p>
            <a:r>
              <a:rPr lang="en-US" dirty="0" smtClean="0"/>
              <a:t>Quality </a:t>
            </a:r>
            <a:r>
              <a:rPr lang="en-US" dirty="0"/>
              <a:t>of Service (</a:t>
            </a:r>
            <a:r>
              <a:rPr lang="en-US" dirty="0" err="1"/>
              <a:t>QoS</a:t>
            </a:r>
            <a:r>
              <a:rPr lang="en-US" dirty="0"/>
              <a:t>)</a:t>
            </a:r>
          </a:p>
        </p:txBody>
      </p:sp>
    </p:spTree>
    <p:extLst>
      <p:ext uri="{BB962C8B-B14F-4D97-AF65-F5344CB8AC3E}">
        <p14:creationId xmlns:p14="http://schemas.microsoft.com/office/powerpoint/2010/main" val="2039772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a:bodyPr>
          <a:lstStyle/>
          <a:p>
            <a:pPr marL="0" indent="0">
              <a:buNone/>
            </a:pPr>
            <a:r>
              <a:rPr lang="en-US" dirty="0" smtClean="0"/>
              <a:t>QoS: Traffic prioritization:</a:t>
            </a:r>
            <a:endParaRPr lang="en-US" dirty="0"/>
          </a:p>
          <a:p>
            <a:endParaRPr lang="en-US" dirty="0" smtClean="0"/>
          </a:p>
          <a:p>
            <a:endParaRPr lang="en-US" dirty="0" smtClean="0"/>
          </a:p>
          <a:p>
            <a:endParaRPr lang="en-US" dirty="0"/>
          </a:p>
          <a:p>
            <a:endParaRPr lang="en-US" dirty="0"/>
          </a:p>
        </p:txBody>
      </p:sp>
      <p:sp>
        <p:nvSpPr>
          <p:cNvPr id="3" name="Title 2"/>
          <p:cNvSpPr>
            <a:spLocks noGrp="1"/>
          </p:cNvSpPr>
          <p:nvPr>
            <p:ph type="title"/>
          </p:nvPr>
        </p:nvSpPr>
        <p:spPr/>
        <p:txBody>
          <a:bodyPr/>
          <a:lstStyle/>
          <a:p>
            <a:r>
              <a:rPr lang="en-US" dirty="0" smtClean="0"/>
              <a:t>Quality </a:t>
            </a:r>
            <a:r>
              <a:rPr lang="en-US" dirty="0"/>
              <a:t>of Service (</a:t>
            </a:r>
            <a:r>
              <a:rPr lang="en-US" dirty="0" err="1"/>
              <a:t>QoS</a:t>
            </a:r>
            <a:r>
              <a:rPr lang="en-US" dirty="0"/>
              <a:t>)</a:t>
            </a:r>
          </a:p>
        </p:txBody>
      </p:sp>
      <p:pic>
        <p:nvPicPr>
          <p:cNvPr id="4" name="Picture 2"/>
          <p:cNvPicPr>
            <a:picLocks noChangeAspect="1" noChangeArrowheads="1"/>
          </p:cNvPicPr>
          <p:nvPr/>
        </p:nvPicPr>
        <p:blipFill>
          <a:blip r:embed="rId2" cstate="print"/>
          <a:srcRect/>
          <a:stretch>
            <a:fillRect/>
          </a:stretch>
        </p:blipFill>
        <p:spPr bwMode="auto">
          <a:xfrm>
            <a:off x="1421971" y="2805219"/>
            <a:ext cx="5794983" cy="1807727"/>
          </a:xfrm>
          <a:prstGeom prst="rect">
            <a:avLst/>
          </a:prstGeom>
          <a:noFill/>
          <a:ln w="9525">
            <a:noFill/>
            <a:miter lim="800000"/>
            <a:headEnd/>
            <a:tailEnd/>
          </a:ln>
        </p:spPr>
      </p:pic>
    </p:spTree>
    <p:extLst>
      <p:ext uri="{BB962C8B-B14F-4D97-AF65-F5344CB8AC3E}">
        <p14:creationId xmlns:p14="http://schemas.microsoft.com/office/powerpoint/2010/main" val="1089517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a:bodyPr>
          <a:lstStyle/>
          <a:p>
            <a:pPr marL="0" indent="0">
              <a:buNone/>
            </a:pPr>
            <a:r>
              <a:rPr lang="en-US" dirty="0" smtClean="0"/>
              <a:t>Layer 1 – Priority classification based on: Port priority</a:t>
            </a:r>
            <a:r>
              <a:rPr lang="en-US" dirty="0"/>
              <a:t>:</a:t>
            </a:r>
          </a:p>
          <a:p>
            <a:r>
              <a:rPr lang="en-US" dirty="0"/>
              <a:t>All incoming packets will be given the same priority</a:t>
            </a:r>
          </a:p>
          <a:p>
            <a:r>
              <a:rPr lang="en-US" dirty="0" smtClean="0"/>
              <a:t>The associated packet priority is lost for the next switch in the network chain, </a:t>
            </a:r>
            <a:r>
              <a:rPr lang="en-US" dirty="0"/>
              <a:t>unless:</a:t>
            </a:r>
          </a:p>
          <a:p>
            <a:r>
              <a:rPr lang="en-US" dirty="0" smtClean="0"/>
              <a:t>A VLAN </a:t>
            </a:r>
            <a:r>
              <a:rPr lang="en-US" dirty="0"/>
              <a:t>tag </a:t>
            </a:r>
            <a:r>
              <a:rPr lang="en-US" dirty="0" smtClean="0"/>
              <a:t>including the packet priority is </a:t>
            </a:r>
            <a:r>
              <a:rPr lang="en-US" dirty="0"/>
              <a:t>kept on </a:t>
            </a:r>
            <a:r>
              <a:rPr lang="en-US" dirty="0" smtClean="0"/>
              <a:t>the switch egress port</a:t>
            </a:r>
            <a:endParaRPr lang="en-US" dirty="0"/>
          </a:p>
          <a:p>
            <a:endParaRPr lang="en-US" dirty="0" smtClean="0"/>
          </a:p>
          <a:p>
            <a:endParaRPr lang="en-US" dirty="0"/>
          </a:p>
          <a:p>
            <a:endParaRPr lang="en-US" dirty="0"/>
          </a:p>
        </p:txBody>
      </p:sp>
      <p:sp>
        <p:nvSpPr>
          <p:cNvPr id="3" name="Title 2"/>
          <p:cNvSpPr>
            <a:spLocks noGrp="1"/>
          </p:cNvSpPr>
          <p:nvPr>
            <p:ph type="title"/>
          </p:nvPr>
        </p:nvSpPr>
        <p:spPr/>
        <p:txBody>
          <a:bodyPr/>
          <a:lstStyle/>
          <a:p>
            <a:r>
              <a:rPr lang="en-US" dirty="0" smtClean="0"/>
              <a:t>Quality </a:t>
            </a:r>
            <a:r>
              <a:rPr lang="en-US" dirty="0"/>
              <a:t>of Service (</a:t>
            </a:r>
            <a:r>
              <a:rPr lang="en-US" dirty="0" err="1"/>
              <a:t>QoS</a:t>
            </a:r>
            <a:r>
              <a:rPr lang="en-US" dirty="0"/>
              <a:t>)</a:t>
            </a:r>
          </a:p>
        </p:txBody>
      </p:sp>
      <p:grpSp>
        <p:nvGrpSpPr>
          <p:cNvPr id="13" name="Group 12"/>
          <p:cNvGrpSpPr/>
          <p:nvPr/>
        </p:nvGrpSpPr>
        <p:grpSpPr>
          <a:xfrm>
            <a:off x="161466" y="4750603"/>
            <a:ext cx="1353435" cy="1953676"/>
            <a:chOff x="4378625" y="2238397"/>
            <a:chExt cx="1958462" cy="3900037"/>
          </a:xfrm>
        </p:grpSpPr>
        <p:sp>
          <p:nvSpPr>
            <p:cNvPr id="6" name="Rectangle 5"/>
            <p:cNvSpPr/>
            <p:nvPr/>
          </p:nvSpPr>
          <p:spPr>
            <a:xfrm>
              <a:off x="4385457" y="2238397"/>
              <a:ext cx="1951630" cy="518636"/>
            </a:xfrm>
            <a:prstGeom prst="rect">
              <a:avLst/>
            </a:prstGeom>
            <a:solidFill>
              <a:schemeClr val="accent5">
                <a:lumMod val="20000"/>
                <a:lumOff val="8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solidFill>
                </a:rPr>
                <a:t>      7. Application</a:t>
              </a:r>
              <a:endParaRPr lang="en-US" sz="1100" dirty="0">
                <a:solidFill>
                  <a:schemeClr val="tx1"/>
                </a:solidFill>
              </a:endParaRPr>
            </a:p>
          </p:txBody>
        </p:sp>
        <p:sp>
          <p:nvSpPr>
            <p:cNvPr id="7" name="Rectangle 6"/>
            <p:cNvSpPr/>
            <p:nvPr/>
          </p:nvSpPr>
          <p:spPr>
            <a:xfrm>
              <a:off x="4380414" y="2803183"/>
              <a:ext cx="1951630" cy="518636"/>
            </a:xfrm>
            <a:prstGeom prst="rect">
              <a:avLst/>
            </a:prstGeom>
            <a:solidFill>
              <a:schemeClr val="accent5">
                <a:lumMod val="20000"/>
                <a:lumOff val="8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solidFill>
                </a:rPr>
                <a:t>      6. Presentation </a:t>
              </a:r>
              <a:endParaRPr lang="en-US" sz="1100" dirty="0">
                <a:solidFill>
                  <a:schemeClr val="tx1"/>
                </a:solidFill>
              </a:endParaRPr>
            </a:p>
          </p:txBody>
        </p:sp>
        <p:sp>
          <p:nvSpPr>
            <p:cNvPr id="8" name="Rectangle 7"/>
            <p:cNvSpPr/>
            <p:nvPr/>
          </p:nvSpPr>
          <p:spPr>
            <a:xfrm>
              <a:off x="4383668" y="3367969"/>
              <a:ext cx="1951630" cy="518636"/>
            </a:xfrm>
            <a:prstGeom prst="rect">
              <a:avLst/>
            </a:prstGeom>
            <a:solidFill>
              <a:schemeClr val="accent5">
                <a:lumMod val="20000"/>
                <a:lumOff val="8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solidFill>
                </a:rPr>
                <a:t>      5. Session</a:t>
              </a:r>
              <a:endParaRPr lang="en-US" sz="1100" dirty="0">
                <a:solidFill>
                  <a:schemeClr val="tx1"/>
                </a:solidFill>
              </a:endParaRPr>
            </a:p>
          </p:txBody>
        </p:sp>
        <p:sp>
          <p:nvSpPr>
            <p:cNvPr id="9" name="Rectangle 8"/>
            <p:cNvSpPr/>
            <p:nvPr/>
          </p:nvSpPr>
          <p:spPr>
            <a:xfrm>
              <a:off x="4378625" y="3925440"/>
              <a:ext cx="1951630" cy="518636"/>
            </a:xfrm>
            <a:prstGeom prst="rect">
              <a:avLst/>
            </a:prstGeom>
            <a:solidFill>
              <a:schemeClr val="accent5">
                <a:lumMod val="20000"/>
                <a:lumOff val="8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solidFill>
                </a:rPr>
                <a:t>      4. Transport</a:t>
              </a:r>
              <a:endParaRPr lang="en-US" sz="1100" dirty="0">
                <a:solidFill>
                  <a:schemeClr val="tx1"/>
                </a:solidFill>
              </a:endParaRPr>
            </a:p>
          </p:txBody>
        </p:sp>
        <p:sp>
          <p:nvSpPr>
            <p:cNvPr id="10" name="Rectangle 9"/>
            <p:cNvSpPr/>
            <p:nvPr/>
          </p:nvSpPr>
          <p:spPr>
            <a:xfrm>
              <a:off x="4380897" y="4490226"/>
              <a:ext cx="1951630" cy="518636"/>
            </a:xfrm>
            <a:prstGeom prst="rect">
              <a:avLst/>
            </a:prstGeom>
            <a:solidFill>
              <a:schemeClr val="accent5">
                <a:lumMod val="20000"/>
                <a:lumOff val="8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solidFill>
                </a:rPr>
                <a:t>      3. Network  </a:t>
              </a:r>
              <a:endParaRPr lang="en-US" sz="1100" dirty="0">
                <a:solidFill>
                  <a:schemeClr val="tx1"/>
                </a:solidFill>
              </a:endParaRPr>
            </a:p>
          </p:txBody>
        </p:sp>
        <p:sp>
          <p:nvSpPr>
            <p:cNvPr id="11" name="Rectangle 10"/>
            <p:cNvSpPr/>
            <p:nvPr/>
          </p:nvSpPr>
          <p:spPr>
            <a:xfrm>
              <a:off x="4383169" y="5055012"/>
              <a:ext cx="1951630" cy="518636"/>
            </a:xfrm>
            <a:prstGeom prst="rect">
              <a:avLst/>
            </a:prstGeom>
            <a:solidFill>
              <a:schemeClr val="accent5">
                <a:lumMod val="20000"/>
                <a:lumOff val="8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solidFill>
                </a:rPr>
                <a:t>      2. Data link</a:t>
              </a:r>
              <a:endParaRPr lang="en-US" sz="1100" dirty="0">
                <a:solidFill>
                  <a:schemeClr val="tx1"/>
                </a:solidFill>
              </a:endParaRPr>
            </a:p>
          </p:txBody>
        </p:sp>
        <p:sp>
          <p:nvSpPr>
            <p:cNvPr id="12" name="Rectangle 11"/>
            <p:cNvSpPr/>
            <p:nvPr/>
          </p:nvSpPr>
          <p:spPr>
            <a:xfrm>
              <a:off x="4385441" y="5619798"/>
              <a:ext cx="1951630" cy="518636"/>
            </a:xfrm>
            <a:prstGeom prst="rect">
              <a:avLst/>
            </a:prstGeom>
            <a:solidFill>
              <a:schemeClr val="bg2">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solidFill>
                </a:rPr>
                <a:t>      1. Physical</a:t>
              </a:r>
              <a:endParaRPr lang="en-US" sz="1100" dirty="0">
                <a:solidFill>
                  <a:schemeClr val="tx1"/>
                </a:solidFill>
              </a:endParaRPr>
            </a:p>
          </p:txBody>
        </p:sp>
      </p:grpSp>
    </p:spTree>
    <p:extLst>
      <p:ext uri="{BB962C8B-B14F-4D97-AF65-F5344CB8AC3E}">
        <p14:creationId xmlns:p14="http://schemas.microsoft.com/office/powerpoint/2010/main" val="136963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340888"/>
            <a:ext cx="8138560" cy="610737"/>
          </a:xfrm>
        </p:spPr>
        <p:txBody>
          <a:bodyPr>
            <a:normAutofit/>
          </a:bodyPr>
          <a:lstStyle/>
          <a:p>
            <a:pPr marL="0" indent="0">
              <a:buNone/>
            </a:pPr>
            <a:r>
              <a:rPr lang="en-US" dirty="0" smtClean="0"/>
              <a:t>Layer </a:t>
            </a:r>
            <a:r>
              <a:rPr lang="en-US" dirty="0"/>
              <a:t>2 - Priority classification based on: </a:t>
            </a:r>
            <a:r>
              <a:rPr lang="en-US" dirty="0" smtClean="0"/>
              <a:t>IEEE802.1p </a:t>
            </a:r>
            <a:endParaRPr lang="en-US" dirty="0"/>
          </a:p>
          <a:p>
            <a:endParaRPr lang="en-US" dirty="0" smtClean="0"/>
          </a:p>
          <a:p>
            <a:endParaRPr lang="en-US" dirty="0"/>
          </a:p>
          <a:p>
            <a:endParaRPr lang="en-US" dirty="0"/>
          </a:p>
        </p:txBody>
      </p:sp>
      <p:sp>
        <p:nvSpPr>
          <p:cNvPr id="3" name="Title 2"/>
          <p:cNvSpPr>
            <a:spLocks noGrp="1"/>
          </p:cNvSpPr>
          <p:nvPr>
            <p:ph type="title"/>
          </p:nvPr>
        </p:nvSpPr>
        <p:spPr/>
        <p:txBody>
          <a:bodyPr/>
          <a:lstStyle/>
          <a:p>
            <a:r>
              <a:rPr lang="en-US" dirty="0" smtClean="0"/>
              <a:t>Quality </a:t>
            </a:r>
            <a:r>
              <a:rPr lang="en-US" dirty="0"/>
              <a:t>of Service (</a:t>
            </a:r>
            <a:r>
              <a:rPr lang="en-US" dirty="0" err="1"/>
              <a:t>QoS</a:t>
            </a:r>
            <a:r>
              <a:rPr lang="en-US" dirty="0"/>
              <a:t>)</a:t>
            </a:r>
          </a:p>
        </p:txBody>
      </p:sp>
      <p:grpSp>
        <p:nvGrpSpPr>
          <p:cNvPr id="13" name="Group 12"/>
          <p:cNvGrpSpPr/>
          <p:nvPr/>
        </p:nvGrpSpPr>
        <p:grpSpPr>
          <a:xfrm>
            <a:off x="161466" y="4750603"/>
            <a:ext cx="1353435" cy="1953676"/>
            <a:chOff x="4378625" y="2238397"/>
            <a:chExt cx="1958462" cy="3900037"/>
          </a:xfrm>
        </p:grpSpPr>
        <p:sp>
          <p:nvSpPr>
            <p:cNvPr id="6" name="Rectangle 5"/>
            <p:cNvSpPr/>
            <p:nvPr/>
          </p:nvSpPr>
          <p:spPr>
            <a:xfrm>
              <a:off x="4385457" y="2238397"/>
              <a:ext cx="1951630" cy="518636"/>
            </a:xfrm>
            <a:prstGeom prst="rect">
              <a:avLst/>
            </a:prstGeom>
            <a:solidFill>
              <a:schemeClr val="accent5">
                <a:lumMod val="20000"/>
                <a:lumOff val="8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solidFill>
                </a:rPr>
                <a:t>      7. Application</a:t>
              </a:r>
              <a:endParaRPr lang="en-US" sz="1100" dirty="0">
                <a:solidFill>
                  <a:schemeClr val="tx1"/>
                </a:solidFill>
              </a:endParaRPr>
            </a:p>
          </p:txBody>
        </p:sp>
        <p:sp>
          <p:nvSpPr>
            <p:cNvPr id="7" name="Rectangle 6"/>
            <p:cNvSpPr/>
            <p:nvPr/>
          </p:nvSpPr>
          <p:spPr>
            <a:xfrm>
              <a:off x="4380414" y="2803183"/>
              <a:ext cx="1951630" cy="518636"/>
            </a:xfrm>
            <a:prstGeom prst="rect">
              <a:avLst/>
            </a:prstGeom>
            <a:solidFill>
              <a:schemeClr val="accent5">
                <a:lumMod val="20000"/>
                <a:lumOff val="8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solidFill>
                </a:rPr>
                <a:t>      6. Presentation </a:t>
              </a:r>
              <a:endParaRPr lang="en-US" sz="1100" dirty="0">
                <a:solidFill>
                  <a:schemeClr val="tx1"/>
                </a:solidFill>
              </a:endParaRPr>
            </a:p>
          </p:txBody>
        </p:sp>
        <p:sp>
          <p:nvSpPr>
            <p:cNvPr id="8" name="Rectangle 7"/>
            <p:cNvSpPr/>
            <p:nvPr/>
          </p:nvSpPr>
          <p:spPr>
            <a:xfrm>
              <a:off x="4383668" y="3367969"/>
              <a:ext cx="1951630" cy="518636"/>
            </a:xfrm>
            <a:prstGeom prst="rect">
              <a:avLst/>
            </a:prstGeom>
            <a:solidFill>
              <a:schemeClr val="accent5">
                <a:lumMod val="20000"/>
                <a:lumOff val="8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solidFill>
                </a:rPr>
                <a:t>      5. Session</a:t>
              </a:r>
              <a:endParaRPr lang="en-US" sz="1100" dirty="0">
                <a:solidFill>
                  <a:schemeClr val="tx1"/>
                </a:solidFill>
              </a:endParaRPr>
            </a:p>
          </p:txBody>
        </p:sp>
        <p:sp>
          <p:nvSpPr>
            <p:cNvPr id="9" name="Rectangle 8"/>
            <p:cNvSpPr/>
            <p:nvPr/>
          </p:nvSpPr>
          <p:spPr>
            <a:xfrm>
              <a:off x="4378625" y="3925440"/>
              <a:ext cx="1951630" cy="518636"/>
            </a:xfrm>
            <a:prstGeom prst="rect">
              <a:avLst/>
            </a:prstGeom>
            <a:solidFill>
              <a:schemeClr val="accent5">
                <a:lumMod val="20000"/>
                <a:lumOff val="8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solidFill>
                </a:rPr>
                <a:t>      4. Transport</a:t>
              </a:r>
              <a:endParaRPr lang="en-US" sz="1100" dirty="0">
                <a:solidFill>
                  <a:schemeClr val="tx1"/>
                </a:solidFill>
              </a:endParaRPr>
            </a:p>
          </p:txBody>
        </p:sp>
        <p:sp>
          <p:nvSpPr>
            <p:cNvPr id="10" name="Rectangle 9"/>
            <p:cNvSpPr/>
            <p:nvPr/>
          </p:nvSpPr>
          <p:spPr>
            <a:xfrm>
              <a:off x="4380897" y="4490226"/>
              <a:ext cx="1951630" cy="518636"/>
            </a:xfrm>
            <a:prstGeom prst="rect">
              <a:avLst/>
            </a:prstGeom>
            <a:solidFill>
              <a:schemeClr val="accent5">
                <a:lumMod val="20000"/>
                <a:lumOff val="8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solidFill>
                </a:rPr>
                <a:t>      3. Network  </a:t>
              </a:r>
              <a:endParaRPr lang="en-US" sz="1100" dirty="0">
                <a:solidFill>
                  <a:schemeClr val="tx1"/>
                </a:solidFill>
              </a:endParaRPr>
            </a:p>
          </p:txBody>
        </p:sp>
        <p:sp>
          <p:nvSpPr>
            <p:cNvPr id="11" name="Rectangle 10"/>
            <p:cNvSpPr/>
            <p:nvPr/>
          </p:nvSpPr>
          <p:spPr>
            <a:xfrm>
              <a:off x="4383169" y="5055012"/>
              <a:ext cx="1951630" cy="518636"/>
            </a:xfrm>
            <a:prstGeom prst="rect">
              <a:avLst/>
            </a:prstGeom>
            <a:solidFill>
              <a:schemeClr val="bg2">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solidFill>
                </a:rPr>
                <a:t>      2. Data link</a:t>
              </a:r>
              <a:endParaRPr lang="en-US" sz="1100" dirty="0">
                <a:solidFill>
                  <a:schemeClr val="tx1"/>
                </a:solidFill>
              </a:endParaRPr>
            </a:p>
          </p:txBody>
        </p:sp>
        <p:sp>
          <p:nvSpPr>
            <p:cNvPr id="12" name="Rectangle 11"/>
            <p:cNvSpPr/>
            <p:nvPr/>
          </p:nvSpPr>
          <p:spPr>
            <a:xfrm>
              <a:off x="4385441" y="5619798"/>
              <a:ext cx="1951630" cy="518636"/>
            </a:xfrm>
            <a:prstGeom prst="rect">
              <a:avLst/>
            </a:prstGeom>
            <a:solidFill>
              <a:schemeClr val="accent1">
                <a:lumMod val="20000"/>
                <a:lumOff val="8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solidFill>
                </a:rPr>
                <a:t>      1. Physical</a:t>
              </a:r>
              <a:endParaRPr lang="en-US" sz="1100" dirty="0">
                <a:solidFill>
                  <a:schemeClr val="tx1"/>
                </a:solidFill>
              </a:endParaRPr>
            </a:p>
          </p:txBody>
        </p:sp>
      </p:grpSp>
      <p:sp>
        <p:nvSpPr>
          <p:cNvPr id="14" name="Rectangle 3"/>
          <p:cNvSpPr>
            <a:spLocks noChangeArrowheads="1"/>
          </p:cNvSpPr>
          <p:nvPr/>
        </p:nvSpPr>
        <p:spPr bwMode="auto">
          <a:xfrm>
            <a:off x="1762392" y="4802736"/>
            <a:ext cx="3354388" cy="304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5" name="Rectangle 4"/>
          <p:cNvSpPr>
            <a:spLocks noChangeArrowheads="1"/>
          </p:cNvSpPr>
          <p:nvPr/>
        </p:nvSpPr>
        <p:spPr bwMode="auto">
          <a:xfrm>
            <a:off x="771792" y="2745336"/>
            <a:ext cx="1144588" cy="304800"/>
          </a:xfrm>
          <a:prstGeom prst="rect">
            <a:avLst/>
          </a:prstGeom>
          <a:solidFill>
            <a:schemeClr val="accent1"/>
          </a:solidFill>
          <a:ln w="9525">
            <a:solidFill>
              <a:schemeClr val="tx1"/>
            </a:solidFill>
            <a:miter lim="800000"/>
            <a:headEnd/>
            <a:tailEnd/>
          </a:ln>
        </p:spPr>
        <p:txBody>
          <a:bodyPr wrap="none" anchor="ctr"/>
          <a:lstStyle/>
          <a:p>
            <a:pPr algn="ctr">
              <a:spcBef>
                <a:spcPct val="0"/>
              </a:spcBef>
            </a:pPr>
            <a:r>
              <a:rPr lang="en-GB" sz="1200" dirty="0">
                <a:solidFill>
                  <a:schemeClr val="tx1"/>
                </a:solidFill>
              </a:rPr>
              <a:t>Destination</a:t>
            </a:r>
            <a:endParaRPr lang="en-GB" dirty="0">
              <a:solidFill>
                <a:schemeClr val="tx1"/>
              </a:solidFill>
              <a:latin typeface="Times New Roman" pitchFamily="18" charset="0"/>
            </a:endParaRPr>
          </a:p>
        </p:txBody>
      </p:sp>
      <p:sp>
        <p:nvSpPr>
          <p:cNvPr id="16" name="Rectangle 5"/>
          <p:cNvSpPr>
            <a:spLocks noChangeArrowheads="1"/>
          </p:cNvSpPr>
          <p:nvPr/>
        </p:nvSpPr>
        <p:spPr bwMode="auto">
          <a:xfrm>
            <a:off x="1762392" y="4802736"/>
            <a:ext cx="1144588" cy="304800"/>
          </a:xfrm>
          <a:prstGeom prst="rect">
            <a:avLst/>
          </a:prstGeom>
          <a:solidFill>
            <a:schemeClr val="bg1"/>
          </a:solidFill>
          <a:ln w="9525">
            <a:solidFill>
              <a:schemeClr val="tx1"/>
            </a:solidFill>
            <a:miter lim="800000"/>
            <a:headEnd/>
            <a:tailEnd/>
          </a:ln>
        </p:spPr>
        <p:txBody>
          <a:bodyPr wrap="none" anchor="ctr"/>
          <a:lstStyle/>
          <a:p>
            <a:pPr algn="ctr">
              <a:spcBef>
                <a:spcPct val="0"/>
              </a:spcBef>
            </a:pPr>
            <a:endParaRPr lang="en-GB">
              <a:solidFill>
                <a:schemeClr val="tx1"/>
              </a:solidFill>
              <a:latin typeface="Times New Roman" pitchFamily="18" charset="0"/>
            </a:endParaRPr>
          </a:p>
        </p:txBody>
      </p:sp>
      <p:sp>
        <p:nvSpPr>
          <p:cNvPr id="17" name="Rectangle 6"/>
          <p:cNvSpPr>
            <a:spLocks noChangeArrowheads="1"/>
          </p:cNvSpPr>
          <p:nvPr/>
        </p:nvSpPr>
        <p:spPr bwMode="auto">
          <a:xfrm>
            <a:off x="1916380" y="2745336"/>
            <a:ext cx="1143000" cy="304800"/>
          </a:xfrm>
          <a:prstGeom prst="rect">
            <a:avLst/>
          </a:prstGeom>
          <a:solidFill>
            <a:schemeClr val="accent1"/>
          </a:solidFill>
          <a:ln w="9525">
            <a:solidFill>
              <a:schemeClr val="tx1"/>
            </a:solidFill>
            <a:miter lim="800000"/>
            <a:headEnd/>
            <a:tailEnd/>
          </a:ln>
        </p:spPr>
        <p:txBody>
          <a:bodyPr wrap="none" anchor="ctr"/>
          <a:lstStyle/>
          <a:p>
            <a:pPr algn="ctr">
              <a:spcBef>
                <a:spcPct val="0"/>
              </a:spcBef>
            </a:pPr>
            <a:r>
              <a:rPr lang="en-GB" sz="1200">
                <a:solidFill>
                  <a:schemeClr val="tx1"/>
                </a:solidFill>
              </a:rPr>
              <a:t>Source</a:t>
            </a:r>
            <a:endParaRPr lang="en-GB">
              <a:solidFill>
                <a:schemeClr val="tx1"/>
              </a:solidFill>
              <a:latin typeface="Times New Roman" pitchFamily="18" charset="0"/>
            </a:endParaRPr>
          </a:p>
        </p:txBody>
      </p:sp>
      <p:sp>
        <p:nvSpPr>
          <p:cNvPr id="18" name="Rectangle 7"/>
          <p:cNvSpPr>
            <a:spLocks noChangeArrowheads="1"/>
          </p:cNvSpPr>
          <p:nvPr/>
        </p:nvSpPr>
        <p:spPr bwMode="auto">
          <a:xfrm>
            <a:off x="3287980" y="4802736"/>
            <a:ext cx="152400" cy="304800"/>
          </a:xfrm>
          <a:prstGeom prst="rect">
            <a:avLst/>
          </a:prstGeom>
          <a:solidFill>
            <a:schemeClr val="bg1"/>
          </a:solidFill>
          <a:ln w="9525">
            <a:solidFill>
              <a:schemeClr val="tx1"/>
            </a:solidFill>
            <a:miter lim="800000"/>
            <a:headEnd/>
            <a:tailEnd/>
          </a:ln>
        </p:spPr>
        <p:txBody>
          <a:bodyPr wrap="none" anchor="ctr"/>
          <a:lstStyle/>
          <a:p>
            <a:pPr algn="ctr">
              <a:spcBef>
                <a:spcPct val="0"/>
              </a:spcBef>
            </a:pPr>
            <a:r>
              <a:rPr lang="en-GB" sz="1200">
                <a:solidFill>
                  <a:schemeClr val="tx1"/>
                </a:solidFill>
              </a:rPr>
              <a:t>X</a:t>
            </a:r>
            <a:endParaRPr lang="en-GB">
              <a:solidFill>
                <a:schemeClr val="tx1"/>
              </a:solidFill>
              <a:latin typeface="Times New Roman" pitchFamily="18" charset="0"/>
            </a:endParaRPr>
          </a:p>
        </p:txBody>
      </p:sp>
      <p:sp>
        <p:nvSpPr>
          <p:cNvPr id="19" name="Rectangle 8"/>
          <p:cNvSpPr>
            <a:spLocks noChangeArrowheads="1"/>
          </p:cNvSpPr>
          <p:nvPr/>
        </p:nvSpPr>
        <p:spPr bwMode="auto">
          <a:xfrm>
            <a:off x="2906980" y="4802736"/>
            <a:ext cx="381000" cy="304800"/>
          </a:xfrm>
          <a:prstGeom prst="rect">
            <a:avLst/>
          </a:prstGeom>
          <a:solidFill>
            <a:schemeClr val="accent1"/>
          </a:solidFill>
          <a:ln w="9525">
            <a:solidFill>
              <a:schemeClr val="tx1"/>
            </a:solidFill>
            <a:miter lim="800000"/>
            <a:headEnd/>
            <a:tailEnd/>
          </a:ln>
        </p:spPr>
        <p:txBody>
          <a:bodyPr wrap="none" anchor="ctr"/>
          <a:lstStyle/>
          <a:p>
            <a:pPr algn="ctr">
              <a:spcBef>
                <a:spcPct val="0"/>
              </a:spcBef>
            </a:pPr>
            <a:r>
              <a:rPr lang="en-GB" sz="1200">
                <a:solidFill>
                  <a:schemeClr val="tx1"/>
                </a:solidFill>
              </a:rPr>
              <a:t>XXX</a:t>
            </a:r>
            <a:endParaRPr lang="en-GB">
              <a:solidFill>
                <a:schemeClr val="tx1"/>
              </a:solidFill>
              <a:latin typeface="Times New Roman" pitchFamily="18" charset="0"/>
            </a:endParaRPr>
          </a:p>
        </p:txBody>
      </p:sp>
      <p:sp>
        <p:nvSpPr>
          <p:cNvPr id="20" name="Rectangle 9"/>
          <p:cNvSpPr>
            <a:spLocks noChangeArrowheads="1"/>
          </p:cNvSpPr>
          <p:nvPr/>
        </p:nvSpPr>
        <p:spPr bwMode="auto">
          <a:xfrm>
            <a:off x="3059380" y="2745336"/>
            <a:ext cx="381000" cy="304800"/>
          </a:xfrm>
          <a:prstGeom prst="rect">
            <a:avLst/>
          </a:prstGeom>
          <a:solidFill>
            <a:schemeClr val="accent1"/>
          </a:solidFill>
          <a:ln w="9525">
            <a:solidFill>
              <a:schemeClr val="tx1"/>
            </a:solidFill>
            <a:miter lim="800000"/>
            <a:headEnd/>
            <a:tailEnd/>
          </a:ln>
        </p:spPr>
        <p:txBody>
          <a:bodyPr wrap="none" anchor="ctr"/>
          <a:lstStyle/>
          <a:p>
            <a:pPr algn="ctr">
              <a:spcBef>
                <a:spcPct val="0"/>
              </a:spcBef>
            </a:pPr>
            <a:r>
              <a:rPr lang="en-GB" sz="1200">
                <a:solidFill>
                  <a:schemeClr val="tx1"/>
                </a:solidFill>
              </a:rPr>
              <a:t>type</a:t>
            </a:r>
            <a:endParaRPr lang="en-GB">
              <a:solidFill>
                <a:schemeClr val="tx1"/>
              </a:solidFill>
              <a:latin typeface="Times New Roman" pitchFamily="18" charset="0"/>
            </a:endParaRPr>
          </a:p>
        </p:txBody>
      </p:sp>
      <p:sp>
        <p:nvSpPr>
          <p:cNvPr id="21" name="Rectangle 10"/>
          <p:cNvSpPr>
            <a:spLocks noChangeArrowheads="1"/>
          </p:cNvSpPr>
          <p:nvPr/>
        </p:nvSpPr>
        <p:spPr bwMode="auto">
          <a:xfrm>
            <a:off x="3059380" y="4116936"/>
            <a:ext cx="762000" cy="304800"/>
          </a:xfrm>
          <a:prstGeom prst="rect">
            <a:avLst/>
          </a:prstGeom>
          <a:solidFill>
            <a:schemeClr val="accent1"/>
          </a:solidFill>
          <a:ln w="9525">
            <a:solidFill>
              <a:schemeClr val="tx1"/>
            </a:solidFill>
            <a:miter lim="800000"/>
            <a:headEnd/>
            <a:tailEnd/>
          </a:ln>
        </p:spPr>
        <p:txBody>
          <a:bodyPr wrap="none" anchor="ctr"/>
          <a:lstStyle/>
          <a:p>
            <a:pPr algn="ctr">
              <a:spcBef>
                <a:spcPct val="0"/>
              </a:spcBef>
            </a:pPr>
            <a:r>
              <a:rPr lang="en-GB" sz="1200">
                <a:solidFill>
                  <a:schemeClr val="tx1"/>
                </a:solidFill>
              </a:rPr>
              <a:t>tag</a:t>
            </a:r>
            <a:endParaRPr lang="en-GB">
              <a:solidFill>
                <a:schemeClr val="tx1"/>
              </a:solidFill>
              <a:latin typeface="Times New Roman" pitchFamily="18" charset="0"/>
            </a:endParaRPr>
          </a:p>
        </p:txBody>
      </p:sp>
      <p:sp>
        <p:nvSpPr>
          <p:cNvPr id="22" name="Rectangle 11"/>
          <p:cNvSpPr>
            <a:spLocks noChangeArrowheads="1"/>
          </p:cNvSpPr>
          <p:nvPr/>
        </p:nvSpPr>
        <p:spPr bwMode="auto">
          <a:xfrm>
            <a:off x="771792" y="4116936"/>
            <a:ext cx="1144588" cy="304800"/>
          </a:xfrm>
          <a:prstGeom prst="rect">
            <a:avLst/>
          </a:prstGeom>
          <a:solidFill>
            <a:schemeClr val="accent1"/>
          </a:solidFill>
          <a:ln w="9525">
            <a:solidFill>
              <a:schemeClr val="tx1"/>
            </a:solidFill>
            <a:miter lim="800000"/>
            <a:headEnd/>
            <a:tailEnd/>
          </a:ln>
        </p:spPr>
        <p:txBody>
          <a:bodyPr wrap="none" anchor="ctr"/>
          <a:lstStyle/>
          <a:p>
            <a:pPr algn="ctr">
              <a:spcBef>
                <a:spcPct val="0"/>
              </a:spcBef>
            </a:pPr>
            <a:r>
              <a:rPr lang="en-GB" sz="1200">
                <a:solidFill>
                  <a:schemeClr val="tx1"/>
                </a:solidFill>
              </a:rPr>
              <a:t>Destination</a:t>
            </a:r>
            <a:endParaRPr lang="en-GB">
              <a:solidFill>
                <a:schemeClr val="tx1"/>
              </a:solidFill>
              <a:latin typeface="Times New Roman" pitchFamily="18" charset="0"/>
            </a:endParaRPr>
          </a:p>
        </p:txBody>
      </p:sp>
      <p:sp>
        <p:nvSpPr>
          <p:cNvPr id="23" name="Rectangle 12"/>
          <p:cNvSpPr>
            <a:spLocks noChangeArrowheads="1"/>
          </p:cNvSpPr>
          <p:nvPr/>
        </p:nvSpPr>
        <p:spPr bwMode="auto">
          <a:xfrm>
            <a:off x="1916380" y="4116936"/>
            <a:ext cx="1143000" cy="304800"/>
          </a:xfrm>
          <a:prstGeom prst="rect">
            <a:avLst/>
          </a:prstGeom>
          <a:solidFill>
            <a:schemeClr val="accent1"/>
          </a:solidFill>
          <a:ln w="9525">
            <a:solidFill>
              <a:schemeClr val="tx1"/>
            </a:solidFill>
            <a:miter lim="800000"/>
            <a:headEnd/>
            <a:tailEnd/>
          </a:ln>
        </p:spPr>
        <p:txBody>
          <a:bodyPr wrap="none" anchor="ctr"/>
          <a:lstStyle/>
          <a:p>
            <a:pPr algn="ctr">
              <a:spcBef>
                <a:spcPct val="0"/>
              </a:spcBef>
            </a:pPr>
            <a:r>
              <a:rPr lang="en-GB" sz="1200">
                <a:solidFill>
                  <a:schemeClr val="tx1"/>
                </a:solidFill>
              </a:rPr>
              <a:t>Source</a:t>
            </a:r>
            <a:endParaRPr lang="en-GB">
              <a:solidFill>
                <a:schemeClr val="tx1"/>
              </a:solidFill>
              <a:latin typeface="Times New Roman" pitchFamily="18" charset="0"/>
            </a:endParaRPr>
          </a:p>
        </p:txBody>
      </p:sp>
      <p:sp>
        <p:nvSpPr>
          <p:cNvPr id="24" name="Rectangle 13"/>
          <p:cNvSpPr>
            <a:spLocks noChangeArrowheads="1"/>
          </p:cNvSpPr>
          <p:nvPr/>
        </p:nvSpPr>
        <p:spPr bwMode="auto">
          <a:xfrm>
            <a:off x="3821380" y="4116936"/>
            <a:ext cx="381000" cy="304800"/>
          </a:xfrm>
          <a:prstGeom prst="rect">
            <a:avLst/>
          </a:prstGeom>
          <a:solidFill>
            <a:schemeClr val="accent1"/>
          </a:solidFill>
          <a:ln w="9525">
            <a:solidFill>
              <a:schemeClr val="tx1"/>
            </a:solidFill>
            <a:miter lim="800000"/>
            <a:headEnd/>
            <a:tailEnd/>
          </a:ln>
        </p:spPr>
        <p:txBody>
          <a:bodyPr wrap="none" anchor="ctr"/>
          <a:lstStyle/>
          <a:p>
            <a:pPr algn="ctr">
              <a:spcBef>
                <a:spcPct val="0"/>
              </a:spcBef>
            </a:pPr>
            <a:r>
              <a:rPr lang="en-GB" sz="1200">
                <a:solidFill>
                  <a:schemeClr val="tx1"/>
                </a:solidFill>
              </a:rPr>
              <a:t>type</a:t>
            </a:r>
            <a:endParaRPr lang="en-GB">
              <a:solidFill>
                <a:schemeClr val="tx1"/>
              </a:solidFill>
              <a:latin typeface="Times New Roman" pitchFamily="18" charset="0"/>
            </a:endParaRPr>
          </a:p>
        </p:txBody>
      </p:sp>
      <p:sp>
        <p:nvSpPr>
          <p:cNvPr id="25" name="Rectangle 14"/>
          <p:cNvSpPr>
            <a:spLocks noChangeArrowheads="1"/>
          </p:cNvSpPr>
          <p:nvPr/>
        </p:nvSpPr>
        <p:spPr bwMode="auto">
          <a:xfrm>
            <a:off x="4202381" y="4116936"/>
            <a:ext cx="4130251" cy="304800"/>
          </a:xfrm>
          <a:prstGeom prst="rect">
            <a:avLst/>
          </a:prstGeom>
          <a:solidFill>
            <a:schemeClr val="bg1"/>
          </a:solidFill>
          <a:ln w="9525">
            <a:solidFill>
              <a:schemeClr val="tx1"/>
            </a:solidFill>
            <a:miter lim="800000"/>
            <a:headEnd/>
            <a:tailEnd/>
          </a:ln>
        </p:spPr>
        <p:txBody>
          <a:bodyPr wrap="none" anchor="ctr"/>
          <a:lstStyle/>
          <a:p>
            <a:pPr algn="ctr">
              <a:spcBef>
                <a:spcPct val="0"/>
              </a:spcBef>
            </a:pPr>
            <a:endParaRPr lang="en-GB">
              <a:solidFill>
                <a:schemeClr val="tx1"/>
              </a:solidFill>
              <a:latin typeface="Times New Roman" pitchFamily="18" charset="0"/>
            </a:endParaRPr>
          </a:p>
        </p:txBody>
      </p:sp>
      <p:sp>
        <p:nvSpPr>
          <p:cNvPr id="26" name="AutoShape 15"/>
          <p:cNvSpPr>
            <a:spLocks noChangeArrowheads="1"/>
          </p:cNvSpPr>
          <p:nvPr/>
        </p:nvSpPr>
        <p:spPr bwMode="auto">
          <a:xfrm flipV="1">
            <a:off x="1762392" y="4421736"/>
            <a:ext cx="3354388" cy="381000"/>
          </a:xfrm>
          <a:custGeom>
            <a:avLst/>
            <a:gdLst>
              <a:gd name="T0" fmla="*/ 2685685 w 21600"/>
              <a:gd name="T1" fmla="*/ 190500 h 21600"/>
              <a:gd name="T2" fmla="*/ 1677194 w 21600"/>
              <a:gd name="T3" fmla="*/ 381000 h 21600"/>
              <a:gd name="T4" fmla="*/ 668704 w 21600"/>
              <a:gd name="T5" fmla="*/ 190500 h 21600"/>
              <a:gd name="T6" fmla="*/ 1677194 w 21600"/>
              <a:gd name="T7" fmla="*/ 0 h 21600"/>
              <a:gd name="T8" fmla="*/ 0 60000 65536"/>
              <a:gd name="T9" fmla="*/ 0 60000 65536"/>
              <a:gd name="T10" fmla="*/ 0 60000 65536"/>
              <a:gd name="T11" fmla="*/ 0 60000 65536"/>
              <a:gd name="T12" fmla="*/ 6106 w 21600"/>
              <a:gd name="T13" fmla="*/ 6106 h 21600"/>
              <a:gd name="T14" fmla="*/ 15494 w 21600"/>
              <a:gd name="T15" fmla="*/ 15494 h 21600"/>
            </a:gdLst>
            <a:ahLst/>
            <a:cxnLst>
              <a:cxn ang="T8">
                <a:pos x="T0" y="T1"/>
              </a:cxn>
              <a:cxn ang="T9">
                <a:pos x="T2" y="T3"/>
              </a:cxn>
              <a:cxn ang="T10">
                <a:pos x="T4" y="T5"/>
              </a:cxn>
              <a:cxn ang="T11">
                <a:pos x="T6" y="T7"/>
              </a:cxn>
            </a:cxnLst>
            <a:rect l="T12" t="T13" r="T14" b="T15"/>
            <a:pathLst>
              <a:path w="21600" h="21600">
                <a:moveTo>
                  <a:pt x="0" y="0"/>
                </a:moveTo>
                <a:lnTo>
                  <a:pt x="8611" y="21600"/>
                </a:lnTo>
                <a:lnTo>
                  <a:pt x="12989" y="21600"/>
                </a:lnTo>
                <a:lnTo>
                  <a:pt x="21600" y="0"/>
                </a:lnTo>
                <a:close/>
              </a:path>
            </a:pathLst>
          </a:custGeom>
          <a:solidFill>
            <a:srgbClr val="DDDDDD"/>
          </a:solidFill>
          <a:ln w="9525">
            <a:solidFill>
              <a:schemeClr val="tx1"/>
            </a:solidFill>
            <a:miter lim="800000"/>
            <a:headEnd/>
            <a:tailEnd/>
          </a:ln>
        </p:spPr>
        <p:txBody>
          <a:bodyPr wrap="none" anchor="ctr"/>
          <a:lstStyle/>
          <a:p>
            <a:endParaRPr lang="en-US"/>
          </a:p>
        </p:txBody>
      </p:sp>
      <p:sp>
        <p:nvSpPr>
          <p:cNvPr id="27" name="Text Box 16"/>
          <p:cNvSpPr txBox="1">
            <a:spLocks noChangeArrowheads="1"/>
          </p:cNvSpPr>
          <p:nvPr/>
        </p:nvSpPr>
        <p:spPr bwMode="auto">
          <a:xfrm>
            <a:off x="1916380" y="4802736"/>
            <a:ext cx="681037" cy="274638"/>
          </a:xfrm>
          <a:prstGeom prst="rect">
            <a:avLst/>
          </a:prstGeom>
          <a:noFill/>
          <a:ln w="9525">
            <a:noFill/>
            <a:miter lim="800000"/>
            <a:headEnd/>
            <a:tailEnd/>
          </a:ln>
        </p:spPr>
        <p:txBody>
          <a:bodyPr wrap="none">
            <a:spAutoFit/>
          </a:bodyPr>
          <a:lstStyle/>
          <a:p>
            <a:pPr>
              <a:spcBef>
                <a:spcPct val="0"/>
              </a:spcBef>
            </a:pPr>
            <a:r>
              <a:rPr lang="en-GB" sz="1200">
                <a:solidFill>
                  <a:schemeClr val="tx1"/>
                </a:solidFill>
              </a:rPr>
              <a:t>0x8100</a:t>
            </a:r>
            <a:endParaRPr lang="en-GB">
              <a:solidFill>
                <a:schemeClr val="tx1"/>
              </a:solidFill>
              <a:latin typeface="Times New Roman" pitchFamily="18" charset="0"/>
            </a:endParaRPr>
          </a:p>
        </p:txBody>
      </p:sp>
      <p:sp>
        <p:nvSpPr>
          <p:cNvPr id="28" name="Text Box 17"/>
          <p:cNvSpPr txBox="1">
            <a:spLocks noChangeArrowheads="1"/>
          </p:cNvSpPr>
          <p:nvPr/>
        </p:nvSpPr>
        <p:spPr bwMode="auto">
          <a:xfrm>
            <a:off x="3897580" y="4802736"/>
            <a:ext cx="750887" cy="274638"/>
          </a:xfrm>
          <a:prstGeom prst="rect">
            <a:avLst/>
          </a:prstGeom>
          <a:noFill/>
          <a:ln w="9525">
            <a:noFill/>
            <a:miter lim="800000"/>
            <a:headEnd/>
            <a:tailEnd/>
          </a:ln>
        </p:spPr>
        <p:txBody>
          <a:bodyPr wrap="none">
            <a:spAutoFit/>
          </a:bodyPr>
          <a:lstStyle/>
          <a:p>
            <a:pPr>
              <a:spcBef>
                <a:spcPct val="0"/>
              </a:spcBef>
            </a:pPr>
            <a:r>
              <a:rPr lang="en-GB" sz="1200">
                <a:solidFill>
                  <a:schemeClr val="tx1"/>
                </a:solidFill>
              </a:rPr>
              <a:t>0xXXXX</a:t>
            </a:r>
            <a:endParaRPr lang="en-GB">
              <a:solidFill>
                <a:schemeClr val="tx1"/>
              </a:solidFill>
              <a:latin typeface="Times New Roman" pitchFamily="18" charset="0"/>
            </a:endParaRPr>
          </a:p>
        </p:txBody>
      </p:sp>
      <p:sp>
        <p:nvSpPr>
          <p:cNvPr id="29" name="Text Box 18"/>
          <p:cNvSpPr txBox="1">
            <a:spLocks noChangeArrowheads="1"/>
          </p:cNvSpPr>
          <p:nvPr/>
        </p:nvSpPr>
        <p:spPr bwMode="auto">
          <a:xfrm>
            <a:off x="2012616" y="6052099"/>
            <a:ext cx="2959100" cy="274637"/>
          </a:xfrm>
          <a:prstGeom prst="rect">
            <a:avLst/>
          </a:prstGeom>
          <a:noFill/>
          <a:ln w="9525">
            <a:noFill/>
            <a:miter lim="800000"/>
            <a:headEnd/>
            <a:tailEnd/>
          </a:ln>
        </p:spPr>
        <p:txBody>
          <a:bodyPr wrap="none">
            <a:spAutoFit/>
          </a:bodyPr>
          <a:lstStyle/>
          <a:p>
            <a:pPr>
              <a:spcBef>
                <a:spcPct val="0"/>
              </a:spcBef>
            </a:pPr>
            <a:r>
              <a:rPr lang="en-GB" sz="1200" dirty="0">
                <a:solidFill>
                  <a:schemeClr val="tx1"/>
                </a:solidFill>
              </a:rPr>
              <a:t>Tagged frame Type Interpretation - 16 bit</a:t>
            </a:r>
            <a:endParaRPr lang="en-GB" sz="1200" dirty="0">
              <a:solidFill>
                <a:schemeClr val="tx1"/>
              </a:solidFill>
              <a:latin typeface="Courier"/>
            </a:endParaRPr>
          </a:p>
        </p:txBody>
      </p:sp>
      <p:sp>
        <p:nvSpPr>
          <p:cNvPr id="30" name="Text Box 19"/>
          <p:cNvSpPr txBox="1">
            <a:spLocks noChangeArrowheads="1"/>
          </p:cNvSpPr>
          <p:nvPr/>
        </p:nvSpPr>
        <p:spPr bwMode="auto">
          <a:xfrm>
            <a:off x="3516580" y="5305974"/>
            <a:ext cx="2170112" cy="274637"/>
          </a:xfrm>
          <a:prstGeom prst="rect">
            <a:avLst/>
          </a:prstGeom>
          <a:noFill/>
          <a:ln w="9525">
            <a:noFill/>
            <a:miter lim="800000"/>
            <a:headEnd/>
            <a:tailEnd/>
          </a:ln>
        </p:spPr>
        <p:txBody>
          <a:bodyPr wrap="none">
            <a:spAutoFit/>
          </a:bodyPr>
          <a:lstStyle/>
          <a:p>
            <a:pPr>
              <a:spcBef>
                <a:spcPct val="0"/>
              </a:spcBef>
            </a:pPr>
            <a:r>
              <a:rPr lang="en-GB" sz="1200">
                <a:solidFill>
                  <a:schemeClr val="tx1"/>
                </a:solidFill>
              </a:rPr>
              <a:t>12-bit 802.1Q VLAN Identifier</a:t>
            </a:r>
            <a:endParaRPr lang="en-GB">
              <a:solidFill>
                <a:schemeClr val="tx1"/>
              </a:solidFill>
              <a:latin typeface="Courier"/>
            </a:endParaRPr>
          </a:p>
        </p:txBody>
      </p:sp>
      <p:sp>
        <p:nvSpPr>
          <p:cNvPr id="31" name="Text Box 20"/>
          <p:cNvSpPr txBox="1">
            <a:spLocks noChangeArrowheads="1"/>
          </p:cNvSpPr>
          <p:nvPr/>
        </p:nvSpPr>
        <p:spPr bwMode="auto">
          <a:xfrm>
            <a:off x="3192730" y="5518699"/>
            <a:ext cx="1281112" cy="274637"/>
          </a:xfrm>
          <a:prstGeom prst="rect">
            <a:avLst/>
          </a:prstGeom>
          <a:noFill/>
          <a:ln w="9525">
            <a:noFill/>
            <a:miter lim="800000"/>
            <a:headEnd/>
            <a:tailEnd/>
          </a:ln>
        </p:spPr>
        <p:txBody>
          <a:bodyPr wrap="none">
            <a:spAutoFit/>
          </a:bodyPr>
          <a:lstStyle/>
          <a:p>
            <a:pPr>
              <a:spcBef>
                <a:spcPct val="0"/>
              </a:spcBef>
            </a:pPr>
            <a:r>
              <a:rPr lang="en-GB" sz="1200" dirty="0">
                <a:solidFill>
                  <a:schemeClr val="tx1"/>
                </a:solidFill>
              </a:rPr>
              <a:t>Canonical - 1 bit</a:t>
            </a:r>
            <a:endParaRPr lang="en-GB" dirty="0">
              <a:solidFill>
                <a:schemeClr val="tx1"/>
              </a:solidFill>
              <a:latin typeface="Courier"/>
            </a:endParaRPr>
          </a:p>
        </p:txBody>
      </p:sp>
      <p:sp>
        <p:nvSpPr>
          <p:cNvPr id="32" name="Text Box 21"/>
          <p:cNvSpPr txBox="1">
            <a:spLocks noChangeArrowheads="1"/>
          </p:cNvSpPr>
          <p:nvPr/>
        </p:nvSpPr>
        <p:spPr bwMode="auto">
          <a:xfrm>
            <a:off x="2906980" y="5747299"/>
            <a:ext cx="4573587" cy="274637"/>
          </a:xfrm>
          <a:prstGeom prst="rect">
            <a:avLst/>
          </a:prstGeom>
          <a:noFill/>
          <a:ln w="9525">
            <a:noFill/>
            <a:miter lim="800000"/>
            <a:headEnd/>
            <a:tailEnd/>
          </a:ln>
        </p:spPr>
        <p:txBody>
          <a:bodyPr>
            <a:spAutoFit/>
          </a:bodyPr>
          <a:lstStyle/>
          <a:p>
            <a:pPr>
              <a:spcBef>
                <a:spcPct val="0"/>
              </a:spcBef>
            </a:pPr>
            <a:r>
              <a:rPr lang="en-GB" sz="1200" dirty="0">
                <a:solidFill>
                  <a:schemeClr val="tx1"/>
                </a:solidFill>
              </a:rPr>
              <a:t>Tagged frame Type Interpretation 3-bit Priority Field (802.1p)</a:t>
            </a:r>
            <a:endParaRPr lang="en-GB" dirty="0">
              <a:solidFill>
                <a:schemeClr val="tx1"/>
              </a:solidFill>
              <a:latin typeface="Courier"/>
            </a:endParaRPr>
          </a:p>
        </p:txBody>
      </p:sp>
      <p:sp>
        <p:nvSpPr>
          <p:cNvPr id="33" name="Line 22"/>
          <p:cNvSpPr>
            <a:spLocks noChangeShapeType="1"/>
          </p:cNvSpPr>
          <p:nvPr/>
        </p:nvSpPr>
        <p:spPr bwMode="auto">
          <a:xfrm flipV="1">
            <a:off x="2297380" y="5107536"/>
            <a:ext cx="0" cy="838200"/>
          </a:xfrm>
          <a:prstGeom prst="line">
            <a:avLst/>
          </a:prstGeom>
          <a:noFill/>
          <a:ln w="9525">
            <a:solidFill>
              <a:schemeClr val="tx1"/>
            </a:solidFill>
            <a:round/>
            <a:headEnd/>
            <a:tailEnd type="triangle" w="med" len="med"/>
          </a:ln>
        </p:spPr>
        <p:txBody>
          <a:bodyPr wrap="none" anchor="ctr"/>
          <a:lstStyle/>
          <a:p>
            <a:endParaRPr lang="en-US"/>
          </a:p>
        </p:txBody>
      </p:sp>
      <p:sp>
        <p:nvSpPr>
          <p:cNvPr id="34" name="Line 23"/>
          <p:cNvSpPr>
            <a:spLocks noChangeShapeType="1"/>
          </p:cNvSpPr>
          <p:nvPr/>
        </p:nvSpPr>
        <p:spPr bwMode="auto">
          <a:xfrm flipV="1">
            <a:off x="3135580" y="5107536"/>
            <a:ext cx="0" cy="533400"/>
          </a:xfrm>
          <a:prstGeom prst="line">
            <a:avLst/>
          </a:prstGeom>
          <a:noFill/>
          <a:ln w="9525">
            <a:solidFill>
              <a:schemeClr val="tx1"/>
            </a:solidFill>
            <a:round/>
            <a:headEnd/>
            <a:tailEnd type="triangle" w="med" len="med"/>
          </a:ln>
        </p:spPr>
        <p:txBody>
          <a:bodyPr wrap="none" anchor="ctr"/>
          <a:lstStyle/>
          <a:p>
            <a:endParaRPr lang="en-US"/>
          </a:p>
        </p:txBody>
      </p:sp>
      <p:sp>
        <p:nvSpPr>
          <p:cNvPr id="35" name="Line 24"/>
          <p:cNvSpPr>
            <a:spLocks noChangeShapeType="1"/>
          </p:cNvSpPr>
          <p:nvPr/>
        </p:nvSpPr>
        <p:spPr bwMode="auto">
          <a:xfrm flipV="1">
            <a:off x="3364180" y="5107536"/>
            <a:ext cx="0" cy="427038"/>
          </a:xfrm>
          <a:prstGeom prst="line">
            <a:avLst/>
          </a:prstGeom>
          <a:noFill/>
          <a:ln w="9525">
            <a:solidFill>
              <a:schemeClr val="tx1"/>
            </a:solidFill>
            <a:round/>
            <a:headEnd/>
            <a:tailEnd type="triangle" w="med" len="med"/>
          </a:ln>
        </p:spPr>
        <p:txBody>
          <a:bodyPr wrap="none" anchor="ctr"/>
          <a:lstStyle/>
          <a:p>
            <a:endParaRPr lang="en-US"/>
          </a:p>
        </p:txBody>
      </p:sp>
      <p:sp>
        <p:nvSpPr>
          <p:cNvPr id="36" name="Line 25"/>
          <p:cNvSpPr>
            <a:spLocks noChangeShapeType="1"/>
          </p:cNvSpPr>
          <p:nvPr/>
        </p:nvSpPr>
        <p:spPr bwMode="auto">
          <a:xfrm flipV="1">
            <a:off x="4278580" y="5107536"/>
            <a:ext cx="0" cy="228600"/>
          </a:xfrm>
          <a:prstGeom prst="line">
            <a:avLst/>
          </a:prstGeom>
          <a:noFill/>
          <a:ln w="9525">
            <a:solidFill>
              <a:schemeClr val="tx1"/>
            </a:solidFill>
            <a:round/>
            <a:headEnd/>
            <a:tailEnd type="triangle" w="med" len="med"/>
          </a:ln>
        </p:spPr>
        <p:txBody>
          <a:bodyPr wrap="none" anchor="ctr"/>
          <a:lstStyle/>
          <a:p>
            <a:endParaRPr lang="en-US"/>
          </a:p>
        </p:txBody>
      </p:sp>
      <p:sp>
        <p:nvSpPr>
          <p:cNvPr id="37" name="Rectangle 26"/>
          <p:cNvSpPr>
            <a:spLocks noChangeArrowheads="1"/>
          </p:cNvSpPr>
          <p:nvPr/>
        </p:nvSpPr>
        <p:spPr bwMode="auto">
          <a:xfrm>
            <a:off x="3440381" y="2745336"/>
            <a:ext cx="4532212" cy="304800"/>
          </a:xfrm>
          <a:prstGeom prst="rect">
            <a:avLst/>
          </a:prstGeom>
          <a:solidFill>
            <a:schemeClr val="bg1"/>
          </a:solidFill>
          <a:ln w="9525">
            <a:solidFill>
              <a:schemeClr val="tx1"/>
            </a:solidFill>
            <a:miter lim="800000"/>
            <a:headEnd/>
            <a:tailEnd/>
          </a:ln>
        </p:spPr>
        <p:txBody>
          <a:bodyPr wrap="none" anchor="ctr"/>
          <a:lstStyle/>
          <a:p>
            <a:pPr algn="ctr">
              <a:spcBef>
                <a:spcPct val="0"/>
              </a:spcBef>
            </a:pPr>
            <a:endParaRPr lang="en-GB">
              <a:solidFill>
                <a:schemeClr val="tx1"/>
              </a:solidFill>
              <a:latin typeface="Times New Roman" pitchFamily="18" charset="0"/>
            </a:endParaRPr>
          </a:p>
        </p:txBody>
      </p:sp>
      <p:sp>
        <p:nvSpPr>
          <p:cNvPr id="38" name="AutoShape 27"/>
          <p:cNvSpPr>
            <a:spLocks/>
          </p:cNvSpPr>
          <p:nvPr/>
        </p:nvSpPr>
        <p:spPr bwMode="auto">
          <a:xfrm rot="5400000" flipV="1">
            <a:off x="1991786" y="1068142"/>
            <a:ext cx="228600" cy="2668588"/>
          </a:xfrm>
          <a:prstGeom prst="leftBrace">
            <a:avLst>
              <a:gd name="adj1" fmla="val 97280"/>
              <a:gd name="adj2" fmla="val 49940"/>
            </a:avLst>
          </a:prstGeom>
          <a:noFill/>
          <a:ln w="9525">
            <a:solidFill>
              <a:schemeClr val="tx1"/>
            </a:solidFill>
            <a:round/>
            <a:headEnd/>
            <a:tailEnd/>
          </a:ln>
        </p:spPr>
        <p:txBody>
          <a:bodyPr wrap="none" anchor="ctr"/>
          <a:lstStyle/>
          <a:p>
            <a:endParaRPr lang="en-US"/>
          </a:p>
        </p:txBody>
      </p:sp>
      <p:sp>
        <p:nvSpPr>
          <p:cNvPr id="39" name="Text Box 28"/>
          <p:cNvSpPr txBox="1">
            <a:spLocks noChangeArrowheads="1"/>
          </p:cNvSpPr>
          <p:nvPr/>
        </p:nvSpPr>
        <p:spPr bwMode="auto">
          <a:xfrm>
            <a:off x="771792" y="1907136"/>
            <a:ext cx="3657600" cy="274638"/>
          </a:xfrm>
          <a:prstGeom prst="rect">
            <a:avLst/>
          </a:prstGeom>
          <a:noFill/>
          <a:ln w="9525">
            <a:noFill/>
            <a:miter lim="800000"/>
            <a:headEnd/>
            <a:tailEnd/>
          </a:ln>
        </p:spPr>
        <p:txBody>
          <a:bodyPr wrap="none">
            <a:spAutoFit/>
          </a:bodyPr>
          <a:lstStyle/>
          <a:p>
            <a:pPr>
              <a:spcBef>
                <a:spcPct val="0"/>
              </a:spcBef>
            </a:pPr>
            <a:r>
              <a:rPr lang="en-GB" sz="1200">
                <a:solidFill>
                  <a:schemeClr val="tx1"/>
                </a:solidFill>
              </a:rPr>
              <a:t>Ethernet layer MAC header (layer 2) without 802.1p</a:t>
            </a:r>
            <a:endParaRPr lang="en-GB" sz="1200">
              <a:solidFill>
                <a:schemeClr val="tx1"/>
              </a:solidFill>
              <a:latin typeface="Courier"/>
            </a:endParaRPr>
          </a:p>
        </p:txBody>
      </p:sp>
      <p:sp>
        <p:nvSpPr>
          <p:cNvPr id="40" name="AutoShape 29"/>
          <p:cNvSpPr>
            <a:spLocks/>
          </p:cNvSpPr>
          <p:nvPr/>
        </p:nvSpPr>
        <p:spPr bwMode="auto">
          <a:xfrm rot="5400000" flipV="1">
            <a:off x="2334686" y="2096842"/>
            <a:ext cx="228600" cy="3354388"/>
          </a:xfrm>
          <a:prstGeom prst="leftBrace">
            <a:avLst>
              <a:gd name="adj1" fmla="val 122280"/>
              <a:gd name="adj2" fmla="val 49940"/>
            </a:avLst>
          </a:prstGeom>
          <a:noFill/>
          <a:ln w="9525">
            <a:solidFill>
              <a:schemeClr val="tx1"/>
            </a:solidFill>
            <a:round/>
            <a:headEnd/>
            <a:tailEnd/>
          </a:ln>
        </p:spPr>
        <p:txBody>
          <a:bodyPr wrap="none" anchor="ctr"/>
          <a:lstStyle/>
          <a:p>
            <a:endParaRPr lang="en-US"/>
          </a:p>
        </p:txBody>
      </p:sp>
      <p:sp>
        <p:nvSpPr>
          <p:cNvPr id="41" name="Text Box 30"/>
          <p:cNvSpPr txBox="1">
            <a:spLocks noChangeArrowheads="1"/>
          </p:cNvSpPr>
          <p:nvPr/>
        </p:nvSpPr>
        <p:spPr bwMode="auto">
          <a:xfrm>
            <a:off x="916255" y="3308899"/>
            <a:ext cx="3074987" cy="274637"/>
          </a:xfrm>
          <a:prstGeom prst="rect">
            <a:avLst/>
          </a:prstGeom>
          <a:noFill/>
          <a:ln w="9525">
            <a:noFill/>
            <a:miter lim="800000"/>
            <a:headEnd/>
            <a:tailEnd/>
          </a:ln>
        </p:spPr>
        <p:txBody>
          <a:bodyPr wrap="none">
            <a:spAutoFit/>
          </a:bodyPr>
          <a:lstStyle/>
          <a:p>
            <a:pPr>
              <a:spcBef>
                <a:spcPct val="0"/>
              </a:spcBef>
            </a:pPr>
            <a:r>
              <a:rPr lang="en-GB" sz="1200">
                <a:solidFill>
                  <a:schemeClr val="tx1"/>
                </a:solidFill>
              </a:rPr>
              <a:t>Ethernet MAC header (layer 2) with 802.1p</a:t>
            </a:r>
            <a:endParaRPr lang="en-GB" sz="1200">
              <a:solidFill>
                <a:schemeClr val="tx1"/>
              </a:solidFill>
              <a:latin typeface="Courier"/>
            </a:endParaRPr>
          </a:p>
        </p:txBody>
      </p:sp>
      <p:sp>
        <p:nvSpPr>
          <p:cNvPr id="42" name="Rectangle 31"/>
          <p:cNvSpPr>
            <a:spLocks noChangeArrowheads="1"/>
          </p:cNvSpPr>
          <p:nvPr/>
        </p:nvSpPr>
        <p:spPr bwMode="auto">
          <a:xfrm>
            <a:off x="7972592" y="2745336"/>
            <a:ext cx="381000" cy="304800"/>
          </a:xfrm>
          <a:prstGeom prst="rect">
            <a:avLst/>
          </a:prstGeom>
          <a:solidFill>
            <a:schemeClr val="accent1"/>
          </a:solidFill>
          <a:ln w="9525">
            <a:solidFill>
              <a:schemeClr val="tx1"/>
            </a:solidFill>
            <a:miter lim="800000"/>
            <a:headEnd/>
            <a:tailEnd/>
          </a:ln>
        </p:spPr>
        <p:txBody>
          <a:bodyPr wrap="none" anchor="ctr"/>
          <a:lstStyle/>
          <a:p>
            <a:pPr algn="ctr">
              <a:spcBef>
                <a:spcPct val="0"/>
              </a:spcBef>
            </a:pPr>
            <a:r>
              <a:rPr lang="en-GB" sz="1200">
                <a:solidFill>
                  <a:schemeClr val="tx1"/>
                </a:solidFill>
              </a:rPr>
              <a:t>FCS</a:t>
            </a:r>
            <a:endParaRPr lang="en-GB">
              <a:solidFill>
                <a:schemeClr val="tx1"/>
              </a:solidFill>
              <a:latin typeface="Times New Roman" pitchFamily="18" charset="0"/>
            </a:endParaRPr>
          </a:p>
        </p:txBody>
      </p:sp>
      <p:sp>
        <p:nvSpPr>
          <p:cNvPr id="43" name="Rectangle 32"/>
          <p:cNvSpPr>
            <a:spLocks noChangeArrowheads="1"/>
          </p:cNvSpPr>
          <p:nvPr/>
        </p:nvSpPr>
        <p:spPr bwMode="auto">
          <a:xfrm>
            <a:off x="8332632" y="4116936"/>
            <a:ext cx="381000" cy="304800"/>
          </a:xfrm>
          <a:prstGeom prst="rect">
            <a:avLst/>
          </a:prstGeom>
          <a:solidFill>
            <a:schemeClr val="accent1"/>
          </a:solidFill>
          <a:ln w="9525">
            <a:solidFill>
              <a:schemeClr val="tx1"/>
            </a:solidFill>
            <a:miter lim="800000"/>
            <a:headEnd/>
            <a:tailEnd/>
          </a:ln>
        </p:spPr>
        <p:txBody>
          <a:bodyPr wrap="none" anchor="ctr"/>
          <a:lstStyle/>
          <a:p>
            <a:pPr algn="ctr">
              <a:spcBef>
                <a:spcPct val="0"/>
              </a:spcBef>
            </a:pPr>
            <a:r>
              <a:rPr lang="en-GB" sz="1200">
                <a:solidFill>
                  <a:schemeClr val="tx1"/>
                </a:solidFill>
              </a:rPr>
              <a:t>FCS</a:t>
            </a:r>
            <a:endParaRPr lang="en-GB">
              <a:solidFill>
                <a:schemeClr val="tx1"/>
              </a:solidFill>
              <a:latin typeface="Times New Roman" pitchFamily="18" charset="0"/>
            </a:endParaRPr>
          </a:p>
        </p:txBody>
      </p:sp>
    </p:spTree>
    <p:extLst>
      <p:ext uri="{BB962C8B-B14F-4D97-AF65-F5344CB8AC3E}">
        <p14:creationId xmlns:p14="http://schemas.microsoft.com/office/powerpoint/2010/main" val="16868724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340888"/>
            <a:ext cx="8138560" cy="610737"/>
          </a:xfrm>
        </p:spPr>
        <p:txBody>
          <a:bodyPr>
            <a:normAutofit/>
          </a:bodyPr>
          <a:lstStyle/>
          <a:p>
            <a:pPr marL="0" indent="0">
              <a:buNone/>
            </a:pPr>
            <a:r>
              <a:rPr lang="en-US" dirty="0" smtClean="0"/>
              <a:t>Layer 3 </a:t>
            </a:r>
            <a:r>
              <a:rPr lang="en-US" dirty="0"/>
              <a:t>- Priority classification based on: </a:t>
            </a:r>
            <a:r>
              <a:rPr lang="en-US" dirty="0" smtClean="0"/>
              <a:t>IP ToS/</a:t>
            </a:r>
            <a:r>
              <a:rPr lang="en-US" dirty="0" err="1" smtClean="0"/>
              <a:t>CoS</a:t>
            </a:r>
            <a:endParaRPr lang="en-US" dirty="0"/>
          </a:p>
          <a:p>
            <a:endParaRPr lang="en-US" dirty="0" smtClean="0"/>
          </a:p>
          <a:p>
            <a:endParaRPr lang="en-US" dirty="0"/>
          </a:p>
          <a:p>
            <a:endParaRPr lang="en-US" dirty="0"/>
          </a:p>
        </p:txBody>
      </p:sp>
      <p:sp>
        <p:nvSpPr>
          <p:cNvPr id="3" name="Title 2"/>
          <p:cNvSpPr>
            <a:spLocks noGrp="1"/>
          </p:cNvSpPr>
          <p:nvPr>
            <p:ph type="title"/>
          </p:nvPr>
        </p:nvSpPr>
        <p:spPr/>
        <p:txBody>
          <a:bodyPr/>
          <a:lstStyle/>
          <a:p>
            <a:r>
              <a:rPr lang="en-US" dirty="0" smtClean="0"/>
              <a:t>Quality </a:t>
            </a:r>
            <a:r>
              <a:rPr lang="en-US" dirty="0"/>
              <a:t>of Service (</a:t>
            </a:r>
            <a:r>
              <a:rPr lang="en-US" dirty="0" err="1"/>
              <a:t>QoS</a:t>
            </a:r>
            <a:r>
              <a:rPr lang="en-US" dirty="0"/>
              <a:t>)</a:t>
            </a:r>
          </a:p>
        </p:txBody>
      </p:sp>
      <p:grpSp>
        <p:nvGrpSpPr>
          <p:cNvPr id="13" name="Group 12"/>
          <p:cNvGrpSpPr/>
          <p:nvPr/>
        </p:nvGrpSpPr>
        <p:grpSpPr>
          <a:xfrm>
            <a:off x="161466" y="4750603"/>
            <a:ext cx="1353435" cy="1953676"/>
            <a:chOff x="4378625" y="2238397"/>
            <a:chExt cx="1958462" cy="3900037"/>
          </a:xfrm>
        </p:grpSpPr>
        <p:sp>
          <p:nvSpPr>
            <p:cNvPr id="6" name="Rectangle 5"/>
            <p:cNvSpPr/>
            <p:nvPr/>
          </p:nvSpPr>
          <p:spPr>
            <a:xfrm>
              <a:off x="4385457" y="2238397"/>
              <a:ext cx="1951630" cy="518636"/>
            </a:xfrm>
            <a:prstGeom prst="rect">
              <a:avLst/>
            </a:prstGeom>
            <a:solidFill>
              <a:schemeClr val="accent5">
                <a:lumMod val="20000"/>
                <a:lumOff val="8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solidFill>
                </a:rPr>
                <a:t>      7. Application</a:t>
              </a:r>
              <a:endParaRPr lang="en-US" sz="1100" dirty="0">
                <a:solidFill>
                  <a:schemeClr val="tx1"/>
                </a:solidFill>
              </a:endParaRPr>
            </a:p>
          </p:txBody>
        </p:sp>
        <p:sp>
          <p:nvSpPr>
            <p:cNvPr id="7" name="Rectangle 6"/>
            <p:cNvSpPr/>
            <p:nvPr/>
          </p:nvSpPr>
          <p:spPr>
            <a:xfrm>
              <a:off x="4380414" y="2803183"/>
              <a:ext cx="1951630" cy="518636"/>
            </a:xfrm>
            <a:prstGeom prst="rect">
              <a:avLst/>
            </a:prstGeom>
            <a:solidFill>
              <a:schemeClr val="accent5">
                <a:lumMod val="20000"/>
                <a:lumOff val="8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solidFill>
                </a:rPr>
                <a:t>      6. Presentation </a:t>
              </a:r>
              <a:endParaRPr lang="en-US" sz="1100" dirty="0">
                <a:solidFill>
                  <a:schemeClr val="tx1"/>
                </a:solidFill>
              </a:endParaRPr>
            </a:p>
          </p:txBody>
        </p:sp>
        <p:sp>
          <p:nvSpPr>
            <p:cNvPr id="8" name="Rectangle 7"/>
            <p:cNvSpPr/>
            <p:nvPr/>
          </p:nvSpPr>
          <p:spPr>
            <a:xfrm>
              <a:off x="4383668" y="3367969"/>
              <a:ext cx="1951630" cy="518636"/>
            </a:xfrm>
            <a:prstGeom prst="rect">
              <a:avLst/>
            </a:prstGeom>
            <a:solidFill>
              <a:schemeClr val="accent5">
                <a:lumMod val="20000"/>
                <a:lumOff val="8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solidFill>
                </a:rPr>
                <a:t>      5. Session</a:t>
              </a:r>
              <a:endParaRPr lang="en-US" sz="1100" dirty="0">
                <a:solidFill>
                  <a:schemeClr val="tx1"/>
                </a:solidFill>
              </a:endParaRPr>
            </a:p>
          </p:txBody>
        </p:sp>
        <p:sp>
          <p:nvSpPr>
            <p:cNvPr id="9" name="Rectangle 8"/>
            <p:cNvSpPr/>
            <p:nvPr/>
          </p:nvSpPr>
          <p:spPr>
            <a:xfrm>
              <a:off x="4378625" y="3925440"/>
              <a:ext cx="1951630" cy="518636"/>
            </a:xfrm>
            <a:prstGeom prst="rect">
              <a:avLst/>
            </a:prstGeom>
            <a:solidFill>
              <a:schemeClr val="accent5">
                <a:lumMod val="20000"/>
                <a:lumOff val="8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solidFill>
                </a:rPr>
                <a:t>      4. Transport</a:t>
              </a:r>
              <a:endParaRPr lang="en-US" sz="1100" dirty="0">
                <a:solidFill>
                  <a:schemeClr val="tx1"/>
                </a:solidFill>
              </a:endParaRPr>
            </a:p>
          </p:txBody>
        </p:sp>
        <p:sp>
          <p:nvSpPr>
            <p:cNvPr id="10" name="Rectangle 9"/>
            <p:cNvSpPr/>
            <p:nvPr/>
          </p:nvSpPr>
          <p:spPr>
            <a:xfrm>
              <a:off x="4380897" y="4490226"/>
              <a:ext cx="1951630" cy="518636"/>
            </a:xfrm>
            <a:prstGeom prst="rect">
              <a:avLst/>
            </a:prstGeom>
            <a:solidFill>
              <a:schemeClr val="bg2">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solidFill>
                </a:rPr>
                <a:t>      3. Network  </a:t>
              </a:r>
              <a:endParaRPr lang="en-US" sz="1100" dirty="0">
                <a:solidFill>
                  <a:schemeClr val="tx1"/>
                </a:solidFill>
              </a:endParaRPr>
            </a:p>
          </p:txBody>
        </p:sp>
        <p:sp>
          <p:nvSpPr>
            <p:cNvPr id="11" name="Rectangle 10"/>
            <p:cNvSpPr/>
            <p:nvPr/>
          </p:nvSpPr>
          <p:spPr>
            <a:xfrm>
              <a:off x="4383169" y="5055012"/>
              <a:ext cx="1951630" cy="518636"/>
            </a:xfrm>
            <a:prstGeom prst="rect">
              <a:avLst/>
            </a:prstGeom>
            <a:solidFill>
              <a:schemeClr val="accent1">
                <a:lumMod val="20000"/>
                <a:lumOff val="8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solidFill>
                </a:rPr>
                <a:t>      2. Data link</a:t>
              </a:r>
              <a:endParaRPr lang="en-US" sz="1100" dirty="0">
                <a:solidFill>
                  <a:schemeClr val="tx1"/>
                </a:solidFill>
              </a:endParaRPr>
            </a:p>
          </p:txBody>
        </p:sp>
        <p:sp>
          <p:nvSpPr>
            <p:cNvPr id="12" name="Rectangle 11"/>
            <p:cNvSpPr/>
            <p:nvPr/>
          </p:nvSpPr>
          <p:spPr>
            <a:xfrm>
              <a:off x="4385441" y="5619798"/>
              <a:ext cx="1951630" cy="518636"/>
            </a:xfrm>
            <a:prstGeom prst="rect">
              <a:avLst/>
            </a:prstGeom>
            <a:solidFill>
              <a:schemeClr val="accent1">
                <a:lumMod val="20000"/>
                <a:lumOff val="8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solidFill>
                </a:rPr>
                <a:t>      1. Physical</a:t>
              </a:r>
              <a:endParaRPr lang="en-US" sz="1100" dirty="0">
                <a:solidFill>
                  <a:schemeClr val="tx1"/>
                </a:solidFill>
              </a:endParaRPr>
            </a:p>
          </p:txBody>
        </p:sp>
      </p:grpSp>
      <p:sp>
        <p:nvSpPr>
          <p:cNvPr id="44" name="Rectangle 3"/>
          <p:cNvSpPr>
            <a:spLocks noChangeArrowheads="1"/>
          </p:cNvSpPr>
          <p:nvPr/>
        </p:nvSpPr>
        <p:spPr bwMode="auto">
          <a:xfrm>
            <a:off x="3299912" y="2271162"/>
            <a:ext cx="2362200" cy="304800"/>
          </a:xfrm>
          <a:prstGeom prst="rect">
            <a:avLst/>
          </a:prstGeom>
          <a:solidFill>
            <a:srgbClr val="FFFF00"/>
          </a:solidFill>
          <a:ln w="9525">
            <a:solidFill>
              <a:schemeClr val="tx1"/>
            </a:solidFill>
            <a:miter lim="800000"/>
            <a:headEnd/>
            <a:tailEnd/>
          </a:ln>
        </p:spPr>
        <p:txBody>
          <a:bodyPr wrap="none" anchor="ctr"/>
          <a:lstStyle/>
          <a:p>
            <a:pPr algn="ctr">
              <a:spcBef>
                <a:spcPct val="0"/>
              </a:spcBef>
            </a:pPr>
            <a:endParaRPr lang="en-GB">
              <a:solidFill>
                <a:schemeClr val="tx1"/>
              </a:solidFill>
            </a:endParaRPr>
          </a:p>
        </p:txBody>
      </p:sp>
      <p:sp>
        <p:nvSpPr>
          <p:cNvPr id="45" name="Rectangle 4"/>
          <p:cNvSpPr>
            <a:spLocks noChangeArrowheads="1"/>
          </p:cNvSpPr>
          <p:nvPr/>
        </p:nvSpPr>
        <p:spPr bwMode="auto">
          <a:xfrm>
            <a:off x="2385512" y="2271162"/>
            <a:ext cx="914400" cy="304800"/>
          </a:xfrm>
          <a:prstGeom prst="rect">
            <a:avLst/>
          </a:prstGeom>
          <a:solidFill>
            <a:schemeClr val="accent1"/>
          </a:solidFill>
          <a:ln w="9525">
            <a:solidFill>
              <a:schemeClr val="tx1"/>
            </a:solidFill>
            <a:miter lim="800000"/>
            <a:headEnd/>
            <a:tailEnd/>
          </a:ln>
        </p:spPr>
        <p:txBody>
          <a:bodyPr wrap="none" anchor="ctr"/>
          <a:lstStyle/>
          <a:p>
            <a:pPr algn="ctr">
              <a:spcBef>
                <a:spcPct val="0"/>
              </a:spcBef>
            </a:pPr>
            <a:endParaRPr lang="en-GB">
              <a:solidFill>
                <a:schemeClr val="tx1"/>
              </a:solidFill>
            </a:endParaRPr>
          </a:p>
        </p:txBody>
      </p:sp>
      <p:sp>
        <p:nvSpPr>
          <p:cNvPr id="46" name="Rectangle 5"/>
          <p:cNvSpPr>
            <a:spLocks noChangeArrowheads="1"/>
          </p:cNvSpPr>
          <p:nvPr/>
        </p:nvSpPr>
        <p:spPr bwMode="auto">
          <a:xfrm>
            <a:off x="5662112" y="2271162"/>
            <a:ext cx="2973387" cy="304800"/>
          </a:xfrm>
          <a:prstGeom prst="rect">
            <a:avLst/>
          </a:prstGeom>
          <a:solidFill>
            <a:schemeClr val="bg1"/>
          </a:solidFill>
          <a:ln w="9525">
            <a:solidFill>
              <a:schemeClr val="tx1"/>
            </a:solidFill>
            <a:miter lim="800000"/>
            <a:headEnd/>
            <a:tailEnd/>
          </a:ln>
        </p:spPr>
        <p:txBody>
          <a:bodyPr wrap="none" anchor="ctr"/>
          <a:lstStyle/>
          <a:p>
            <a:pPr algn="ctr">
              <a:spcBef>
                <a:spcPct val="0"/>
              </a:spcBef>
            </a:pPr>
            <a:endParaRPr lang="en-GB">
              <a:solidFill>
                <a:schemeClr val="tx1"/>
              </a:solidFill>
            </a:endParaRPr>
          </a:p>
        </p:txBody>
      </p:sp>
      <p:sp>
        <p:nvSpPr>
          <p:cNvPr id="47" name="Rectangle 6"/>
          <p:cNvSpPr>
            <a:spLocks noChangeArrowheads="1"/>
          </p:cNvSpPr>
          <p:nvPr/>
        </p:nvSpPr>
        <p:spPr bwMode="auto">
          <a:xfrm>
            <a:off x="8635499" y="2271162"/>
            <a:ext cx="152400" cy="304800"/>
          </a:xfrm>
          <a:prstGeom prst="rect">
            <a:avLst/>
          </a:prstGeom>
          <a:solidFill>
            <a:schemeClr val="accent1"/>
          </a:solidFill>
          <a:ln w="9525">
            <a:solidFill>
              <a:schemeClr val="tx1"/>
            </a:solidFill>
            <a:miter lim="800000"/>
            <a:headEnd/>
            <a:tailEnd/>
          </a:ln>
        </p:spPr>
        <p:txBody>
          <a:bodyPr wrap="none" anchor="ctr"/>
          <a:lstStyle/>
          <a:p>
            <a:pPr algn="ctr">
              <a:spcBef>
                <a:spcPct val="0"/>
              </a:spcBef>
            </a:pPr>
            <a:endParaRPr lang="en-GB">
              <a:solidFill>
                <a:schemeClr val="tx1"/>
              </a:solidFill>
            </a:endParaRPr>
          </a:p>
        </p:txBody>
      </p:sp>
      <p:sp>
        <p:nvSpPr>
          <p:cNvPr id="48" name="AutoShape 7"/>
          <p:cNvSpPr>
            <a:spLocks noChangeArrowheads="1"/>
          </p:cNvSpPr>
          <p:nvPr/>
        </p:nvSpPr>
        <p:spPr bwMode="auto">
          <a:xfrm flipV="1">
            <a:off x="1775912" y="2575962"/>
            <a:ext cx="5487987" cy="762000"/>
          </a:xfrm>
          <a:custGeom>
            <a:avLst/>
            <a:gdLst>
              <a:gd name="T0" fmla="*/ 4693245 w 21600"/>
              <a:gd name="T1" fmla="*/ 381000 h 21600"/>
              <a:gd name="T2" fmla="*/ 2743994 w 21600"/>
              <a:gd name="T3" fmla="*/ 762000 h 21600"/>
              <a:gd name="T4" fmla="*/ 794742 w 21600"/>
              <a:gd name="T5" fmla="*/ 381000 h 21600"/>
              <a:gd name="T6" fmla="*/ 2743994 w 21600"/>
              <a:gd name="T7" fmla="*/ 0 h 21600"/>
              <a:gd name="T8" fmla="*/ 0 60000 65536"/>
              <a:gd name="T9" fmla="*/ 0 60000 65536"/>
              <a:gd name="T10" fmla="*/ 0 60000 65536"/>
              <a:gd name="T11" fmla="*/ 0 60000 65536"/>
              <a:gd name="T12" fmla="*/ 4928 w 21600"/>
              <a:gd name="T13" fmla="*/ 4928 h 21600"/>
              <a:gd name="T14" fmla="*/ 16672 w 21600"/>
              <a:gd name="T15" fmla="*/ 16672 h 21600"/>
            </a:gdLst>
            <a:ahLst/>
            <a:cxnLst>
              <a:cxn ang="T8">
                <a:pos x="T0" y="T1"/>
              </a:cxn>
              <a:cxn ang="T9">
                <a:pos x="T2" y="T3"/>
              </a:cxn>
              <a:cxn ang="T10">
                <a:pos x="T4" y="T5"/>
              </a:cxn>
              <a:cxn ang="T11">
                <a:pos x="T6" y="T7"/>
              </a:cxn>
            </a:cxnLst>
            <a:rect l="T12" t="T13" r="T14" b="T15"/>
            <a:pathLst>
              <a:path w="21600" h="21600">
                <a:moveTo>
                  <a:pt x="0" y="0"/>
                </a:moveTo>
                <a:lnTo>
                  <a:pt x="6255" y="21600"/>
                </a:lnTo>
                <a:lnTo>
                  <a:pt x="15345" y="21600"/>
                </a:lnTo>
                <a:lnTo>
                  <a:pt x="21600" y="0"/>
                </a:lnTo>
                <a:close/>
              </a:path>
            </a:pathLst>
          </a:custGeom>
          <a:solidFill>
            <a:srgbClr val="DDDDDD"/>
          </a:solidFill>
          <a:ln w="9525">
            <a:solidFill>
              <a:schemeClr val="tx1"/>
            </a:solidFill>
            <a:miter lim="800000"/>
            <a:headEnd/>
            <a:tailEnd/>
          </a:ln>
        </p:spPr>
        <p:txBody>
          <a:bodyPr wrap="none" anchor="ctr"/>
          <a:lstStyle/>
          <a:p>
            <a:endParaRPr lang="en-US"/>
          </a:p>
        </p:txBody>
      </p:sp>
      <p:sp>
        <p:nvSpPr>
          <p:cNvPr id="49" name="AutoShape 8"/>
          <p:cNvSpPr>
            <a:spLocks/>
          </p:cNvSpPr>
          <p:nvPr/>
        </p:nvSpPr>
        <p:spPr bwMode="auto">
          <a:xfrm rot="5400000" flipV="1">
            <a:off x="4362743" y="962263"/>
            <a:ext cx="228600" cy="2370138"/>
          </a:xfrm>
          <a:prstGeom prst="leftBrace">
            <a:avLst>
              <a:gd name="adj1" fmla="val 86400"/>
              <a:gd name="adj2" fmla="val 49940"/>
            </a:avLst>
          </a:prstGeom>
          <a:noFill/>
          <a:ln w="9525">
            <a:solidFill>
              <a:schemeClr val="tx1"/>
            </a:solidFill>
            <a:round/>
            <a:headEnd/>
            <a:tailEnd/>
          </a:ln>
        </p:spPr>
        <p:txBody>
          <a:bodyPr wrap="none" anchor="ctr"/>
          <a:lstStyle/>
          <a:p>
            <a:endParaRPr lang="en-US"/>
          </a:p>
        </p:txBody>
      </p:sp>
      <p:sp>
        <p:nvSpPr>
          <p:cNvPr id="50" name="Text Box 9"/>
          <p:cNvSpPr txBox="1">
            <a:spLocks noChangeArrowheads="1"/>
          </p:cNvSpPr>
          <p:nvPr/>
        </p:nvSpPr>
        <p:spPr bwMode="auto">
          <a:xfrm>
            <a:off x="3830236" y="1801451"/>
            <a:ext cx="1507207" cy="276999"/>
          </a:xfrm>
          <a:prstGeom prst="rect">
            <a:avLst/>
          </a:prstGeom>
          <a:noFill/>
          <a:ln w="9525">
            <a:noFill/>
            <a:miter lim="800000"/>
            <a:headEnd/>
            <a:tailEnd/>
          </a:ln>
        </p:spPr>
        <p:txBody>
          <a:bodyPr wrap="none">
            <a:spAutoFit/>
          </a:bodyPr>
          <a:lstStyle/>
          <a:p>
            <a:pPr>
              <a:spcBef>
                <a:spcPct val="0"/>
              </a:spcBef>
            </a:pPr>
            <a:r>
              <a:rPr lang="en-GB" sz="1200" dirty="0" smtClean="0">
                <a:solidFill>
                  <a:schemeClr val="tx1"/>
                </a:solidFill>
              </a:rPr>
              <a:t>IPv4 </a:t>
            </a:r>
            <a:r>
              <a:rPr lang="en-GB" sz="1200" dirty="0">
                <a:solidFill>
                  <a:schemeClr val="tx1"/>
                </a:solidFill>
              </a:rPr>
              <a:t>header (layer 3) </a:t>
            </a:r>
          </a:p>
        </p:txBody>
      </p:sp>
      <p:sp>
        <p:nvSpPr>
          <p:cNvPr id="51" name="Rectangle 10"/>
          <p:cNvSpPr>
            <a:spLocks noChangeArrowheads="1"/>
          </p:cNvSpPr>
          <p:nvPr/>
        </p:nvSpPr>
        <p:spPr bwMode="auto">
          <a:xfrm>
            <a:off x="4442912" y="3337962"/>
            <a:ext cx="2820987" cy="533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2" name="Rectangle 11"/>
          <p:cNvSpPr>
            <a:spLocks noChangeArrowheads="1"/>
          </p:cNvSpPr>
          <p:nvPr/>
        </p:nvSpPr>
        <p:spPr bwMode="auto">
          <a:xfrm>
            <a:off x="3299912" y="3337962"/>
            <a:ext cx="1143000" cy="533400"/>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53" name="Rectangle 12"/>
          <p:cNvSpPr>
            <a:spLocks noChangeArrowheads="1"/>
          </p:cNvSpPr>
          <p:nvPr/>
        </p:nvSpPr>
        <p:spPr bwMode="auto">
          <a:xfrm>
            <a:off x="2537912" y="3337962"/>
            <a:ext cx="762000" cy="533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4" name="Rectangle 13"/>
          <p:cNvSpPr>
            <a:spLocks noChangeArrowheads="1"/>
          </p:cNvSpPr>
          <p:nvPr/>
        </p:nvSpPr>
        <p:spPr bwMode="auto">
          <a:xfrm>
            <a:off x="1775912" y="3337962"/>
            <a:ext cx="762000" cy="533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5" name="Rectangle 14"/>
          <p:cNvSpPr>
            <a:spLocks noChangeArrowheads="1"/>
          </p:cNvSpPr>
          <p:nvPr/>
        </p:nvSpPr>
        <p:spPr bwMode="auto">
          <a:xfrm>
            <a:off x="1775912" y="3804687"/>
            <a:ext cx="5487987" cy="542925"/>
          </a:xfrm>
          <a:prstGeom prst="rect">
            <a:avLst/>
          </a:prstGeom>
          <a:solidFill>
            <a:srgbClr val="FFFFFF"/>
          </a:solidFill>
          <a:ln w="14288">
            <a:solidFill>
              <a:srgbClr val="000000"/>
            </a:solidFill>
            <a:miter lim="800000"/>
            <a:headEnd/>
            <a:tailEnd/>
          </a:ln>
        </p:spPr>
        <p:txBody>
          <a:bodyPr/>
          <a:lstStyle/>
          <a:p>
            <a:endParaRPr lang="en-US"/>
          </a:p>
        </p:txBody>
      </p:sp>
      <p:sp>
        <p:nvSpPr>
          <p:cNvPr id="56" name="Rectangle 15"/>
          <p:cNvSpPr>
            <a:spLocks noChangeArrowheads="1"/>
          </p:cNvSpPr>
          <p:nvPr/>
        </p:nvSpPr>
        <p:spPr bwMode="auto">
          <a:xfrm>
            <a:off x="1775912" y="4347612"/>
            <a:ext cx="5487987" cy="542925"/>
          </a:xfrm>
          <a:prstGeom prst="rect">
            <a:avLst/>
          </a:prstGeom>
          <a:solidFill>
            <a:srgbClr val="FFFFFF"/>
          </a:solidFill>
          <a:ln w="14288">
            <a:solidFill>
              <a:srgbClr val="000000"/>
            </a:solidFill>
            <a:miter lim="800000"/>
            <a:headEnd/>
            <a:tailEnd/>
          </a:ln>
        </p:spPr>
        <p:txBody>
          <a:bodyPr/>
          <a:lstStyle/>
          <a:p>
            <a:endParaRPr lang="en-US"/>
          </a:p>
        </p:txBody>
      </p:sp>
      <p:sp>
        <p:nvSpPr>
          <p:cNvPr id="57" name="Rectangle 16"/>
          <p:cNvSpPr>
            <a:spLocks noChangeArrowheads="1"/>
          </p:cNvSpPr>
          <p:nvPr/>
        </p:nvSpPr>
        <p:spPr bwMode="auto">
          <a:xfrm>
            <a:off x="1775912" y="5433462"/>
            <a:ext cx="5487987" cy="541337"/>
          </a:xfrm>
          <a:prstGeom prst="rect">
            <a:avLst/>
          </a:prstGeom>
          <a:solidFill>
            <a:srgbClr val="FFFFFF"/>
          </a:solidFill>
          <a:ln w="14288">
            <a:solidFill>
              <a:srgbClr val="000000"/>
            </a:solidFill>
            <a:miter lim="800000"/>
            <a:headEnd/>
            <a:tailEnd/>
          </a:ln>
        </p:spPr>
        <p:txBody>
          <a:bodyPr/>
          <a:lstStyle/>
          <a:p>
            <a:endParaRPr lang="en-US"/>
          </a:p>
        </p:txBody>
      </p:sp>
      <p:sp>
        <p:nvSpPr>
          <p:cNvPr id="58" name="Line 17"/>
          <p:cNvSpPr>
            <a:spLocks noChangeShapeType="1"/>
          </p:cNvSpPr>
          <p:nvPr/>
        </p:nvSpPr>
        <p:spPr bwMode="auto">
          <a:xfrm>
            <a:off x="4788987" y="3817387"/>
            <a:ext cx="1587" cy="542925"/>
          </a:xfrm>
          <a:prstGeom prst="line">
            <a:avLst/>
          </a:prstGeom>
          <a:noFill/>
          <a:ln w="14288">
            <a:solidFill>
              <a:srgbClr val="000000"/>
            </a:solidFill>
            <a:round/>
            <a:headEnd/>
            <a:tailEnd/>
          </a:ln>
        </p:spPr>
        <p:txBody>
          <a:bodyPr/>
          <a:lstStyle/>
          <a:p>
            <a:endParaRPr lang="en-US"/>
          </a:p>
        </p:txBody>
      </p:sp>
      <p:sp>
        <p:nvSpPr>
          <p:cNvPr id="59" name="Line 18"/>
          <p:cNvSpPr>
            <a:spLocks noChangeShapeType="1"/>
          </p:cNvSpPr>
          <p:nvPr/>
        </p:nvSpPr>
        <p:spPr bwMode="auto">
          <a:xfrm>
            <a:off x="4952499" y="3817387"/>
            <a:ext cx="1588" cy="542925"/>
          </a:xfrm>
          <a:prstGeom prst="line">
            <a:avLst/>
          </a:prstGeom>
          <a:noFill/>
          <a:ln w="14288">
            <a:solidFill>
              <a:srgbClr val="000000"/>
            </a:solidFill>
            <a:round/>
            <a:headEnd/>
            <a:tailEnd/>
          </a:ln>
        </p:spPr>
        <p:txBody>
          <a:bodyPr/>
          <a:lstStyle/>
          <a:p>
            <a:endParaRPr lang="en-US"/>
          </a:p>
        </p:txBody>
      </p:sp>
      <p:sp>
        <p:nvSpPr>
          <p:cNvPr id="60" name="Line 19"/>
          <p:cNvSpPr>
            <a:spLocks noChangeShapeType="1"/>
          </p:cNvSpPr>
          <p:nvPr/>
        </p:nvSpPr>
        <p:spPr bwMode="auto">
          <a:xfrm>
            <a:off x="5117599" y="3817387"/>
            <a:ext cx="1588" cy="542925"/>
          </a:xfrm>
          <a:prstGeom prst="line">
            <a:avLst/>
          </a:prstGeom>
          <a:noFill/>
          <a:ln w="14288">
            <a:solidFill>
              <a:srgbClr val="000000"/>
            </a:solidFill>
            <a:round/>
            <a:headEnd/>
            <a:tailEnd/>
          </a:ln>
        </p:spPr>
        <p:txBody>
          <a:bodyPr/>
          <a:lstStyle/>
          <a:p>
            <a:endParaRPr lang="en-US"/>
          </a:p>
        </p:txBody>
      </p:sp>
      <p:sp>
        <p:nvSpPr>
          <p:cNvPr id="61" name="Rectangle 20"/>
          <p:cNvSpPr>
            <a:spLocks noChangeArrowheads="1"/>
          </p:cNvSpPr>
          <p:nvPr/>
        </p:nvSpPr>
        <p:spPr bwMode="auto">
          <a:xfrm>
            <a:off x="2758574" y="3460199"/>
            <a:ext cx="236538" cy="182563"/>
          </a:xfrm>
          <a:prstGeom prst="rect">
            <a:avLst/>
          </a:prstGeom>
          <a:noFill/>
          <a:ln w="9525">
            <a:noFill/>
            <a:miter lim="800000"/>
            <a:headEnd/>
            <a:tailEnd/>
          </a:ln>
        </p:spPr>
        <p:txBody>
          <a:bodyPr wrap="none" lIns="0" tIns="0" rIns="0" bIns="0">
            <a:spAutoFit/>
          </a:bodyPr>
          <a:lstStyle/>
          <a:p>
            <a:pPr>
              <a:spcBef>
                <a:spcPct val="0"/>
              </a:spcBef>
            </a:pPr>
            <a:r>
              <a:rPr lang="en-GB" sz="1200">
                <a:solidFill>
                  <a:srgbClr val="000000"/>
                </a:solidFill>
              </a:rPr>
              <a:t>IHL</a:t>
            </a:r>
            <a:endParaRPr lang="en-GB" sz="1200">
              <a:solidFill>
                <a:schemeClr val="tx1"/>
              </a:solidFill>
            </a:endParaRPr>
          </a:p>
        </p:txBody>
      </p:sp>
      <p:sp>
        <p:nvSpPr>
          <p:cNvPr id="62" name="Rectangle 21"/>
          <p:cNvSpPr>
            <a:spLocks noChangeArrowheads="1"/>
          </p:cNvSpPr>
          <p:nvPr/>
        </p:nvSpPr>
        <p:spPr bwMode="auto">
          <a:xfrm>
            <a:off x="3376112" y="3490362"/>
            <a:ext cx="1031875" cy="182562"/>
          </a:xfrm>
          <a:prstGeom prst="rect">
            <a:avLst/>
          </a:prstGeom>
          <a:noFill/>
          <a:ln w="9525">
            <a:noFill/>
            <a:miter lim="800000"/>
            <a:headEnd/>
            <a:tailEnd/>
          </a:ln>
        </p:spPr>
        <p:txBody>
          <a:bodyPr wrap="none" lIns="0" tIns="0" rIns="0" bIns="0">
            <a:spAutoFit/>
          </a:bodyPr>
          <a:lstStyle/>
          <a:p>
            <a:pPr>
              <a:spcBef>
                <a:spcPct val="0"/>
              </a:spcBef>
            </a:pPr>
            <a:r>
              <a:rPr lang="en-GB" sz="1200">
                <a:solidFill>
                  <a:srgbClr val="000000"/>
                </a:solidFill>
              </a:rPr>
              <a:t>Type of service</a:t>
            </a:r>
            <a:endParaRPr lang="en-GB" sz="1200">
              <a:solidFill>
                <a:schemeClr val="tx1"/>
              </a:solidFill>
            </a:endParaRPr>
          </a:p>
        </p:txBody>
      </p:sp>
      <p:sp>
        <p:nvSpPr>
          <p:cNvPr id="63" name="Rectangle 22"/>
          <p:cNvSpPr>
            <a:spLocks noChangeArrowheads="1"/>
          </p:cNvSpPr>
          <p:nvPr/>
        </p:nvSpPr>
        <p:spPr bwMode="auto">
          <a:xfrm>
            <a:off x="5128712" y="3490362"/>
            <a:ext cx="836612" cy="182562"/>
          </a:xfrm>
          <a:prstGeom prst="rect">
            <a:avLst/>
          </a:prstGeom>
          <a:noFill/>
          <a:ln w="9525">
            <a:noFill/>
            <a:miter lim="800000"/>
            <a:headEnd/>
            <a:tailEnd/>
          </a:ln>
        </p:spPr>
        <p:txBody>
          <a:bodyPr wrap="none" lIns="0" tIns="0" rIns="0" bIns="0">
            <a:spAutoFit/>
          </a:bodyPr>
          <a:lstStyle/>
          <a:p>
            <a:pPr>
              <a:spcBef>
                <a:spcPct val="0"/>
              </a:spcBef>
            </a:pPr>
            <a:r>
              <a:rPr lang="en-GB" sz="1200">
                <a:solidFill>
                  <a:srgbClr val="000000"/>
                </a:solidFill>
              </a:rPr>
              <a:t> Total lenght</a:t>
            </a:r>
            <a:endParaRPr lang="en-GB" sz="1200">
              <a:solidFill>
                <a:schemeClr val="tx1"/>
              </a:solidFill>
            </a:endParaRPr>
          </a:p>
        </p:txBody>
      </p:sp>
      <p:sp>
        <p:nvSpPr>
          <p:cNvPr id="64" name="Rectangle 23"/>
          <p:cNvSpPr>
            <a:spLocks noChangeArrowheads="1"/>
          </p:cNvSpPr>
          <p:nvPr/>
        </p:nvSpPr>
        <p:spPr bwMode="auto">
          <a:xfrm>
            <a:off x="2326774" y="3977724"/>
            <a:ext cx="1144588" cy="246063"/>
          </a:xfrm>
          <a:prstGeom prst="rect">
            <a:avLst/>
          </a:prstGeom>
          <a:noFill/>
          <a:ln w="9525">
            <a:noFill/>
            <a:miter lim="800000"/>
            <a:headEnd/>
            <a:tailEnd/>
          </a:ln>
        </p:spPr>
        <p:txBody>
          <a:bodyPr/>
          <a:lstStyle/>
          <a:p>
            <a:endParaRPr lang="en-US"/>
          </a:p>
        </p:txBody>
      </p:sp>
      <p:sp>
        <p:nvSpPr>
          <p:cNvPr id="65" name="Rectangle 24"/>
          <p:cNvSpPr>
            <a:spLocks noChangeArrowheads="1"/>
          </p:cNvSpPr>
          <p:nvPr/>
        </p:nvSpPr>
        <p:spPr bwMode="auto">
          <a:xfrm>
            <a:off x="2414087" y="4026937"/>
            <a:ext cx="852487" cy="182562"/>
          </a:xfrm>
          <a:prstGeom prst="rect">
            <a:avLst/>
          </a:prstGeom>
          <a:noFill/>
          <a:ln w="9525">
            <a:noFill/>
            <a:miter lim="800000"/>
            <a:headEnd/>
            <a:tailEnd/>
          </a:ln>
        </p:spPr>
        <p:txBody>
          <a:bodyPr wrap="none" lIns="0" tIns="0" rIns="0" bIns="0">
            <a:spAutoFit/>
          </a:bodyPr>
          <a:lstStyle/>
          <a:p>
            <a:pPr>
              <a:spcBef>
                <a:spcPct val="0"/>
              </a:spcBef>
            </a:pPr>
            <a:r>
              <a:rPr lang="en-GB" sz="1200">
                <a:solidFill>
                  <a:srgbClr val="000000"/>
                </a:solidFill>
              </a:rPr>
              <a:t>Identification</a:t>
            </a:r>
            <a:endParaRPr lang="en-GB" sz="1200">
              <a:solidFill>
                <a:schemeClr val="tx1"/>
              </a:solidFill>
            </a:endParaRPr>
          </a:p>
        </p:txBody>
      </p:sp>
      <p:sp>
        <p:nvSpPr>
          <p:cNvPr id="66" name="Rectangle 25"/>
          <p:cNvSpPr>
            <a:spLocks noChangeArrowheads="1"/>
          </p:cNvSpPr>
          <p:nvPr/>
        </p:nvSpPr>
        <p:spPr bwMode="auto">
          <a:xfrm>
            <a:off x="4671512" y="3842787"/>
            <a:ext cx="265112" cy="406400"/>
          </a:xfrm>
          <a:prstGeom prst="rect">
            <a:avLst/>
          </a:prstGeom>
          <a:noFill/>
          <a:ln w="9525">
            <a:noFill/>
            <a:miter lim="800000"/>
            <a:headEnd/>
            <a:tailEnd/>
          </a:ln>
        </p:spPr>
        <p:txBody>
          <a:bodyPr/>
          <a:lstStyle/>
          <a:p>
            <a:endParaRPr lang="en-US"/>
          </a:p>
        </p:txBody>
      </p:sp>
      <p:sp>
        <p:nvSpPr>
          <p:cNvPr id="67" name="Rectangle 26"/>
          <p:cNvSpPr>
            <a:spLocks noChangeArrowheads="1"/>
          </p:cNvSpPr>
          <p:nvPr/>
        </p:nvSpPr>
        <p:spPr bwMode="auto">
          <a:xfrm>
            <a:off x="4808037" y="3891999"/>
            <a:ext cx="92075" cy="152400"/>
          </a:xfrm>
          <a:prstGeom prst="rect">
            <a:avLst/>
          </a:prstGeom>
          <a:noFill/>
          <a:ln w="9525">
            <a:noFill/>
            <a:miter lim="800000"/>
            <a:headEnd/>
            <a:tailEnd/>
          </a:ln>
        </p:spPr>
        <p:txBody>
          <a:bodyPr wrap="none" lIns="0" tIns="0" rIns="0" bIns="0">
            <a:spAutoFit/>
          </a:bodyPr>
          <a:lstStyle/>
          <a:p>
            <a:pPr>
              <a:spcBef>
                <a:spcPct val="0"/>
              </a:spcBef>
            </a:pPr>
            <a:r>
              <a:rPr lang="en-GB" sz="1000">
                <a:solidFill>
                  <a:srgbClr val="000000"/>
                </a:solidFill>
              </a:rPr>
              <a:t>D</a:t>
            </a:r>
            <a:endParaRPr lang="en-GB" sz="1200">
              <a:solidFill>
                <a:schemeClr val="tx1"/>
              </a:solidFill>
            </a:endParaRPr>
          </a:p>
        </p:txBody>
      </p:sp>
      <p:sp>
        <p:nvSpPr>
          <p:cNvPr id="68" name="Rectangle 27"/>
          <p:cNvSpPr>
            <a:spLocks noChangeArrowheads="1"/>
          </p:cNvSpPr>
          <p:nvPr/>
        </p:nvSpPr>
        <p:spPr bwMode="auto">
          <a:xfrm>
            <a:off x="4822324" y="4065037"/>
            <a:ext cx="77788" cy="152400"/>
          </a:xfrm>
          <a:prstGeom prst="rect">
            <a:avLst/>
          </a:prstGeom>
          <a:noFill/>
          <a:ln w="9525">
            <a:noFill/>
            <a:miter lim="800000"/>
            <a:headEnd/>
            <a:tailEnd/>
          </a:ln>
        </p:spPr>
        <p:txBody>
          <a:bodyPr wrap="none" lIns="0" tIns="0" rIns="0" bIns="0">
            <a:spAutoFit/>
          </a:bodyPr>
          <a:lstStyle/>
          <a:p>
            <a:pPr>
              <a:spcBef>
                <a:spcPct val="0"/>
              </a:spcBef>
            </a:pPr>
            <a:r>
              <a:rPr lang="en-GB" sz="1000">
                <a:solidFill>
                  <a:srgbClr val="000000"/>
                </a:solidFill>
              </a:rPr>
              <a:t>F</a:t>
            </a:r>
            <a:endParaRPr lang="en-GB" sz="1200">
              <a:solidFill>
                <a:schemeClr val="tx1"/>
              </a:solidFill>
            </a:endParaRPr>
          </a:p>
        </p:txBody>
      </p:sp>
      <p:sp>
        <p:nvSpPr>
          <p:cNvPr id="69" name="Rectangle 28"/>
          <p:cNvSpPr>
            <a:spLocks noChangeArrowheads="1"/>
          </p:cNvSpPr>
          <p:nvPr/>
        </p:nvSpPr>
        <p:spPr bwMode="auto">
          <a:xfrm>
            <a:off x="4866774" y="3842787"/>
            <a:ext cx="292100" cy="406400"/>
          </a:xfrm>
          <a:prstGeom prst="rect">
            <a:avLst/>
          </a:prstGeom>
          <a:noFill/>
          <a:ln w="9525">
            <a:noFill/>
            <a:miter lim="800000"/>
            <a:headEnd/>
            <a:tailEnd/>
          </a:ln>
        </p:spPr>
        <p:txBody>
          <a:bodyPr/>
          <a:lstStyle/>
          <a:p>
            <a:endParaRPr lang="en-US"/>
          </a:p>
        </p:txBody>
      </p:sp>
      <p:sp>
        <p:nvSpPr>
          <p:cNvPr id="70" name="Rectangle 29"/>
          <p:cNvSpPr>
            <a:spLocks noChangeArrowheads="1"/>
          </p:cNvSpPr>
          <p:nvPr/>
        </p:nvSpPr>
        <p:spPr bwMode="auto">
          <a:xfrm>
            <a:off x="4976312" y="3891999"/>
            <a:ext cx="106362" cy="152400"/>
          </a:xfrm>
          <a:prstGeom prst="rect">
            <a:avLst/>
          </a:prstGeom>
          <a:noFill/>
          <a:ln w="9525">
            <a:noFill/>
            <a:miter lim="800000"/>
            <a:headEnd/>
            <a:tailEnd/>
          </a:ln>
        </p:spPr>
        <p:txBody>
          <a:bodyPr wrap="none" lIns="0" tIns="0" rIns="0" bIns="0">
            <a:spAutoFit/>
          </a:bodyPr>
          <a:lstStyle/>
          <a:p>
            <a:pPr>
              <a:spcBef>
                <a:spcPct val="0"/>
              </a:spcBef>
            </a:pPr>
            <a:r>
              <a:rPr lang="en-GB" sz="1000">
                <a:solidFill>
                  <a:srgbClr val="000000"/>
                </a:solidFill>
              </a:rPr>
              <a:t>M</a:t>
            </a:r>
            <a:endParaRPr lang="en-GB" sz="1200">
              <a:solidFill>
                <a:schemeClr val="tx1"/>
              </a:solidFill>
            </a:endParaRPr>
          </a:p>
        </p:txBody>
      </p:sp>
      <p:sp>
        <p:nvSpPr>
          <p:cNvPr id="71" name="Rectangle 30"/>
          <p:cNvSpPr>
            <a:spLocks noChangeArrowheads="1"/>
          </p:cNvSpPr>
          <p:nvPr/>
        </p:nvSpPr>
        <p:spPr bwMode="auto">
          <a:xfrm>
            <a:off x="4976312" y="4065037"/>
            <a:ext cx="77787" cy="152400"/>
          </a:xfrm>
          <a:prstGeom prst="rect">
            <a:avLst/>
          </a:prstGeom>
          <a:noFill/>
          <a:ln w="9525">
            <a:noFill/>
            <a:miter lim="800000"/>
            <a:headEnd/>
            <a:tailEnd/>
          </a:ln>
        </p:spPr>
        <p:txBody>
          <a:bodyPr wrap="none" lIns="0" tIns="0" rIns="0" bIns="0">
            <a:spAutoFit/>
          </a:bodyPr>
          <a:lstStyle/>
          <a:p>
            <a:pPr>
              <a:spcBef>
                <a:spcPct val="0"/>
              </a:spcBef>
            </a:pPr>
            <a:r>
              <a:rPr lang="en-GB" sz="1000">
                <a:solidFill>
                  <a:srgbClr val="000000"/>
                </a:solidFill>
              </a:rPr>
              <a:t>F</a:t>
            </a:r>
            <a:endParaRPr lang="en-GB" sz="1200">
              <a:solidFill>
                <a:schemeClr val="tx1"/>
              </a:solidFill>
            </a:endParaRPr>
          </a:p>
        </p:txBody>
      </p:sp>
      <p:sp>
        <p:nvSpPr>
          <p:cNvPr id="72" name="Rectangle 31"/>
          <p:cNvSpPr>
            <a:spLocks noChangeArrowheads="1"/>
          </p:cNvSpPr>
          <p:nvPr/>
        </p:nvSpPr>
        <p:spPr bwMode="auto">
          <a:xfrm>
            <a:off x="5177924" y="3928512"/>
            <a:ext cx="1325563" cy="246062"/>
          </a:xfrm>
          <a:prstGeom prst="rect">
            <a:avLst/>
          </a:prstGeom>
          <a:noFill/>
          <a:ln w="9525">
            <a:noFill/>
            <a:miter lim="800000"/>
            <a:headEnd/>
            <a:tailEnd/>
          </a:ln>
        </p:spPr>
        <p:txBody>
          <a:bodyPr/>
          <a:lstStyle/>
          <a:p>
            <a:endParaRPr lang="en-US"/>
          </a:p>
        </p:txBody>
      </p:sp>
      <p:sp>
        <p:nvSpPr>
          <p:cNvPr id="73" name="Rectangle 32"/>
          <p:cNvSpPr>
            <a:spLocks noChangeArrowheads="1"/>
          </p:cNvSpPr>
          <p:nvPr/>
        </p:nvSpPr>
        <p:spPr bwMode="auto">
          <a:xfrm>
            <a:off x="5266824" y="3977724"/>
            <a:ext cx="1066800" cy="182563"/>
          </a:xfrm>
          <a:prstGeom prst="rect">
            <a:avLst/>
          </a:prstGeom>
          <a:noFill/>
          <a:ln w="9525">
            <a:noFill/>
            <a:miter lim="800000"/>
            <a:headEnd/>
            <a:tailEnd/>
          </a:ln>
        </p:spPr>
        <p:txBody>
          <a:bodyPr wrap="none" lIns="0" tIns="0" rIns="0" bIns="0">
            <a:spAutoFit/>
          </a:bodyPr>
          <a:lstStyle/>
          <a:p>
            <a:pPr>
              <a:spcBef>
                <a:spcPct val="0"/>
              </a:spcBef>
            </a:pPr>
            <a:r>
              <a:rPr lang="en-GB" sz="1200">
                <a:solidFill>
                  <a:srgbClr val="000000"/>
                </a:solidFill>
              </a:rPr>
              <a:t>Fragment offset</a:t>
            </a:r>
            <a:endParaRPr lang="en-GB" sz="1200">
              <a:solidFill>
                <a:schemeClr val="tx1"/>
              </a:solidFill>
            </a:endParaRPr>
          </a:p>
        </p:txBody>
      </p:sp>
      <p:sp>
        <p:nvSpPr>
          <p:cNvPr id="74" name="Rectangle 33"/>
          <p:cNvSpPr>
            <a:spLocks noChangeArrowheads="1"/>
          </p:cNvSpPr>
          <p:nvPr/>
        </p:nvSpPr>
        <p:spPr bwMode="auto">
          <a:xfrm>
            <a:off x="2328362" y="4471437"/>
            <a:ext cx="1046162" cy="246062"/>
          </a:xfrm>
          <a:prstGeom prst="rect">
            <a:avLst/>
          </a:prstGeom>
          <a:noFill/>
          <a:ln w="9525">
            <a:noFill/>
            <a:miter lim="800000"/>
            <a:headEnd/>
            <a:tailEnd/>
          </a:ln>
        </p:spPr>
        <p:txBody>
          <a:bodyPr/>
          <a:lstStyle/>
          <a:p>
            <a:endParaRPr lang="en-US"/>
          </a:p>
        </p:txBody>
      </p:sp>
      <p:sp>
        <p:nvSpPr>
          <p:cNvPr id="75" name="Rectangle 34"/>
          <p:cNvSpPr>
            <a:spLocks noChangeArrowheads="1"/>
          </p:cNvSpPr>
          <p:nvPr/>
        </p:nvSpPr>
        <p:spPr bwMode="auto">
          <a:xfrm>
            <a:off x="2415674" y="4520649"/>
            <a:ext cx="777875" cy="182563"/>
          </a:xfrm>
          <a:prstGeom prst="rect">
            <a:avLst/>
          </a:prstGeom>
          <a:noFill/>
          <a:ln w="9525">
            <a:noFill/>
            <a:miter lim="800000"/>
            <a:headEnd/>
            <a:tailEnd/>
          </a:ln>
        </p:spPr>
        <p:txBody>
          <a:bodyPr wrap="none" lIns="0" tIns="0" rIns="0" bIns="0">
            <a:spAutoFit/>
          </a:bodyPr>
          <a:lstStyle/>
          <a:p>
            <a:pPr>
              <a:spcBef>
                <a:spcPct val="0"/>
              </a:spcBef>
            </a:pPr>
            <a:r>
              <a:rPr lang="en-GB" sz="1200">
                <a:solidFill>
                  <a:srgbClr val="000000"/>
                </a:solidFill>
              </a:rPr>
              <a:t>Time to live</a:t>
            </a:r>
            <a:endParaRPr lang="en-GB" sz="1200">
              <a:solidFill>
                <a:schemeClr val="tx1"/>
              </a:solidFill>
            </a:endParaRPr>
          </a:p>
        </p:txBody>
      </p:sp>
      <p:sp>
        <p:nvSpPr>
          <p:cNvPr id="76" name="Rectangle 35"/>
          <p:cNvSpPr>
            <a:spLocks noChangeArrowheads="1"/>
          </p:cNvSpPr>
          <p:nvPr/>
        </p:nvSpPr>
        <p:spPr bwMode="auto">
          <a:xfrm>
            <a:off x="4682624" y="4471437"/>
            <a:ext cx="1463675" cy="246062"/>
          </a:xfrm>
          <a:prstGeom prst="rect">
            <a:avLst/>
          </a:prstGeom>
          <a:noFill/>
          <a:ln w="9525">
            <a:noFill/>
            <a:miter lim="800000"/>
            <a:headEnd/>
            <a:tailEnd/>
          </a:ln>
        </p:spPr>
        <p:txBody>
          <a:bodyPr/>
          <a:lstStyle/>
          <a:p>
            <a:endParaRPr lang="en-US"/>
          </a:p>
        </p:txBody>
      </p:sp>
      <p:sp>
        <p:nvSpPr>
          <p:cNvPr id="77" name="Rectangle 36"/>
          <p:cNvSpPr>
            <a:spLocks noChangeArrowheads="1"/>
          </p:cNvSpPr>
          <p:nvPr/>
        </p:nvSpPr>
        <p:spPr bwMode="auto">
          <a:xfrm>
            <a:off x="4769937" y="4520649"/>
            <a:ext cx="1223962" cy="182563"/>
          </a:xfrm>
          <a:prstGeom prst="rect">
            <a:avLst/>
          </a:prstGeom>
          <a:noFill/>
          <a:ln w="9525">
            <a:noFill/>
            <a:miter lim="800000"/>
            <a:headEnd/>
            <a:tailEnd/>
          </a:ln>
        </p:spPr>
        <p:txBody>
          <a:bodyPr wrap="none" lIns="0" tIns="0" rIns="0" bIns="0">
            <a:spAutoFit/>
          </a:bodyPr>
          <a:lstStyle/>
          <a:p>
            <a:pPr>
              <a:spcBef>
                <a:spcPct val="0"/>
              </a:spcBef>
            </a:pPr>
            <a:r>
              <a:rPr lang="en-GB" sz="1200">
                <a:solidFill>
                  <a:srgbClr val="000000"/>
                </a:solidFill>
              </a:rPr>
              <a:t>Header checksum</a:t>
            </a:r>
            <a:endParaRPr lang="en-GB" sz="1200">
              <a:solidFill>
                <a:schemeClr val="tx1"/>
              </a:solidFill>
            </a:endParaRPr>
          </a:p>
        </p:txBody>
      </p:sp>
      <p:sp>
        <p:nvSpPr>
          <p:cNvPr id="78" name="Rectangle 37"/>
          <p:cNvSpPr>
            <a:spLocks noChangeArrowheads="1"/>
          </p:cNvSpPr>
          <p:nvPr/>
        </p:nvSpPr>
        <p:spPr bwMode="auto">
          <a:xfrm>
            <a:off x="3917449" y="5063574"/>
            <a:ext cx="1255713" cy="246063"/>
          </a:xfrm>
          <a:prstGeom prst="rect">
            <a:avLst/>
          </a:prstGeom>
          <a:noFill/>
          <a:ln w="9525">
            <a:noFill/>
            <a:miter lim="800000"/>
            <a:headEnd/>
            <a:tailEnd/>
          </a:ln>
        </p:spPr>
        <p:txBody>
          <a:bodyPr/>
          <a:lstStyle/>
          <a:p>
            <a:endParaRPr lang="en-US"/>
          </a:p>
        </p:txBody>
      </p:sp>
      <p:sp>
        <p:nvSpPr>
          <p:cNvPr id="79" name="Rectangle 38"/>
          <p:cNvSpPr>
            <a:spLocks noChangeArrowheads="1"/>
          </p:cNvSpPr>
          <p:nvPr/>
        </p:nvSpPr>
        <p:spPr bwMode="auto">
          <a:xfrm>
            <a:off x="4004762" y="5112787"/>
            <a:ext cx="1063625" cy="182562"/>
          </a:xfrm>
          <a:prstGeom prst="rect">
            <a:avLst/>
          </a:prstGeom>
          <a:noFill/>
          <a:ln w="9525">
            <a:noFill/>
            <a:miter lim="800000"/>
            <a:headEnd/>
            <a:tailEnd/>
          </a:ln>
        </p:spPr>
        <p:txBody>
          <a:bodyPr wrap="none" lIns="0" tIns="0" rIns="0" bIns="0">
            <a:spAutoFit/>
          </a:bodyPr>
          <a:lstStyle/>
          <a:p>
            <a:pPr>
              <a:spcBef>
                <a:spcPct val="0"/>
              </a:spcBef>
            </a:pPr>
            <a:r>
              <a:rPr lang="en-GB" sz="1200">
                <a:solidFill>
                  <a:srgbClr val="000000"/>
                </a:solidFill>
              </a:rPr>
              <a:t>Source address</a:t>
            </a:r>
            <a:endParaRPr lang="en-GB" sz="1200">
              <a:solidFill>
                <a:schemeClr val="tx1"/>
              </a:solidFill>
            </a:endParaRPr>
          </a:p>
        </p:txBody>
      </p:sp>
      <p:sp>
        <p:nvSpPr>
          <p:cNvPr id="80" name="Rectangle 39"/>
          <p:cNvSpPr>
            <a:spLocks noChangeArrowheads="1"/>
          </p:cNvSpPr>
          <p:nvPr/>
        </p:nvSpPr>
        <p:spPr bwMode="auto">
          <a:xfrm>
            <a:off x="3745999" y="5604912"/>
            <a:ext cx="1604963" cy="247650"/>
          </a:xfrm>
          <a:prstGeom prst="rect">
            <a:avLst/>
          </a:prstGeom>
          <a:noFill/>
          <a:ln w="9525">
            <a:noFill/>
            <a:miter lim="800000"/>
            <a:headEnd/>
            <a:tailEnd/>
          </a:ln>
        </p:spPr>
        <p:txBody>
          <a:bodyPr/>
          <a:lstStyle/>
          <a:p>
            <a:endParaRPr lang="en-US"/>
          </a:p>
        </p:txBody>
      </p:sp>
      <p:sp>
        <p:nvSpPr>
          <p:cNvPr id="81" name="Rectangle 40"/>
          <p:cNvSpPr>
            <a:spLocks noChangeArrowheads="1"/>
          </p:cNvSpPr>
          <p:nvPr/>
        </p:nvSpPr>
        <p:spPr bwMode="auto">
          <a:xfrm>
            <a:off x="3834899" y="5654124"/>
            <a:ext cx="1528763" cy="182563"/>
          </a:xfrm>
          <a:prstGeom prst="rect">
            <a:avLst/>
          </a:prstGeom>
          <a:noFill/>
          <a:ln w="9525">
            <a:noFill/>
            <a:miter lim="800000"/>
            <a:headEnd/>
            <a:tailEnd/>
          </a:ln>
        </p:spPr>
        <p:txBody>
          <a:bodyPr wrap="none" lIns="0" tIns="0" rIns="0" bIns="0">
            <a:spAutoFit/>
          </a:bodyPr>
          <a:lstStyle/>
          <a:p>
            <a:pPr>
              <a:spcBef>
                <a:spcPct val="0"/>
              </a:spcBef>
            </a:pPr>
            <a:r>
              <a:rPr lang="en-GB" sz="1200">
                <a:solidFill>
                  <a:srgbClr val="000000"/>
                </a:solidFill>
              </a:rPr>
              <a:t>Destination IP address</a:t>
            </a:r>
            <a:endParaRPr lang="en-GB" sz="1200">
              <a:solidFill>
                <a:schemeClr val="tx1"/>
              </a:solidFill>
            </a:endParaRPr>
          </a:p>
        </p:txBody>
      </p:sp>
      <p:sp>
        <p:nvSpPr>
          <p:cNvPr id="82" name="Rectangle 41"/>
          <p:cNvSpPr>
            <a:spLocks noChangeArrowheads="1"/>
          </p:cNvSpPr>
          <p:nvPr/>
        </p:nvSpPr>
        <p:spPr bwMode="auto">
          <a:xfrm>
            <a:off x="1775912" y="5974799"/>
            <a:ext cx="5487987" cy="542925"/>
          </a:xfrm>
          <a:prstGeom prst="rect">
            <a:avLst/>
          </a:prstGeom>
          <a:solidFill>
            <a:srgbClr val="FFFFFF"/>
          </a:solidFill>
          <a:ln w="14288">
            <a:solidFill>
              <a:srgbClr val="000000"/>
            </a:solidFill>
            <a:miter lim="800000"/>
            <a:headEnd/>
            <a:tailEnd/>
          </a:ln>
        </p:spPr>
        <p:txBody>
          <a:bodyPr/>
          <a:lstStyle/>
          <a:p>
            <a:endParaRPr lang="en-US"/>
          </a:p>
        </p:txBody>
      </p:sp>
      <p:sp>
        <p:nvSpPr>
          <p:cNvPr id="83" name="Rectangle 42"/>
          <p:cNvSpPr>
            <a:spLocks noChangeArrowheads="1"/>
          </p:cNvSpPr>
          <p:nvPr/>
        </p:nvSpPr>
        <p:spPr bwMode="auto">
          <a:xfrm>
            <a:off x="3590424" y="6098624"/>
            <a:ext cx="725488" cy="246063"/>
          </a:xfrm>
          <a:prstGeom prst="rect">
            <a:avLst/>
          </a:prstGeom>
          <a:noFill/>
          <a:ln w="9525">
            <a:noFill/>
            <a:miter lim="800000"/>
            <a:headEnd/>
            <a:tailEnd/>
          </a:ln>
        </p:spPr>
        <p:txBody>
          <a:bodyPr/>
          <a:lstStyle/>
          <a:p>
            <a:endParaRPr lang="en-US"/>
          </a:p>
        </p:txBody>
      </p:sp>
      <p:sp>
        <p:nvSpPr>
          <p:cNvPr id="84" name="Rectangle 43"/>
          <p:cNvSpPr>
            <a:spLocks noChangeArrowheads="1"/>
          </p:cNvSpPr>
          <p:nvPr/>
        </p:nvSpPr>
        <p:spPr bwMode="auto">
          <a:xfrm>
            <a:off x="4287337" y="6147837"/>
            <a:ext cx="523875" cy="182562"/>
          </a:xfrm>
          <a:prstGeom prst="rect">
            <a:avLst/>
          </a:prstGeom>
          <a:noFill/>
          <a:ln w="9525">
            <a:noFill/>
            <a:miter lim="800000"/>
            <a:headEnd/>
            <a:tailEnd/>
          </a:ln>
        </p:spPr>
        <p:txBody>
          <a:bodyPr wrap="none" lIns="0" tIns="0" rIns="0" bIns="0">
            <a:spAutoFit/>
          </a:bodyPr>
          <a:lstStyle/>
          <a:p>
            <a:pPr>
              <a:spcBef>
                <a:spcPct val="0"/>
              </a:spcBef>
            </a:pPr>
            <a:r>
              <a:rPr lang="en-GB" sz="1200">
                <a:solidFill>
                  <a:srgbClr val="000000"/>
                </a:solidFill>
              </a:rPr>
              <a:t>Options</a:t>
            </a:r>
            <a:endParaRPr lang="en-GB" sz="1200">
              <a:solidFill>
                <a:schemeClr val="tx1"/>
              </a:solidFill>
            </a:endParaRPr>
          </a:p>
        </p:txBody>
      </p:sp>
      <p:sp>
        <p:nvSpPr>
          <p:cNvPr id="85" name="Line 44"/>
          <p:cNvSpPr>
            <a:spLocks noChangeShapeType="1"/>
          </p:cNvSpPr>
          <p:nvPr/>
        </p:nvSpPr>
        <p:spPr bwMode="auto">
          <a:xfrm flipV="1">
            <a:off x="4442912" y="3642762"/>
            <a:ext cx="1587" cy="1295400"/>
          </a:xfrm>
          <a:prstGeom prst="line">
            <a:avLst/>
          </a:prstGeom>
          <a:noFill/>
          <a:ln w="9525">
            <a:solidFill>
              <a:schemeClr val="tx1"/>
            </a:solidFill>
            <a:round/>
            <a:headEnd/>
            <a:tailEnd/>
          </a:ln>
        </p:spPr>
        <p:txBody>
          <a:bodyPr wrap="none" anchor="ctr"/>
          <a:lstStyle/>
          <a:p>
            <a:endParaRPr lang="en-US"/>
          </a:p>
        </p:txBody>
      </p:sp>
      <p:sp>
        <p:nvSpPr>
          <p:cNvPr id="86" name="Rectangle 45"/>
          <p:cNvSpPr>
            <a:spLocks noChangeArrowheads="1"/>
          </p:cNvSpPr>
          <p:nvPr/>
        </p:nvSpPr>
        <p:spPr bwMode="auto">
          <a:xfrm>
            <a:off x="1775912" y="4890537"/>
            <a:ext cx="5487987" cy="542925"/>
          </a:xfrm>
          <a:prstGeom prst="rect">
            <a:avLst/>
          </a:prstGeom>
          <a:solidFill>
            <a:srgbClr val="FFFFFF"/>
          </a:solidFill>
          <a:ln w="14288">
            <a:solidFill>
              <a:srgbClr val="000000"/>
            </a:solidFill>
            <a:miter lim="800000"/>
            <a:headEnd/>
            <a:tailEnd/>
          </a:ln>
        </p:spPr>
        <p:txBody>
          <a:bodyPr/>
          <a:lstStyle/>
          <a:p>
            <a:endParaRPr lang="en-US"/>
          </a:p>
        </p:txBody>
      </p:sp>
      <p:sp>
        <p:nvSpPr>
          <p:cNvPr id="87" name="Rectangle 46"/>
          <p:cNvSpPr>
            <a:spLocks noChangeArrowheads="1"/>
          </p:cNvSpPr>
          <p:nvPr/>
        </p:nvSpPr>
        <p:spPr bwMode="auto">
          <a:xfrm>
            <a:off x="1852112" y="3460199"/>
            <a:ext cx="514350" cy="182563"/>
          </a:xfrm>
          <a:prstGeom prst="rect">
            <a:avLst/>
          </a:prstGeom>
          <a:noFill/>
          <a:ln w="9525">
            <a:noFill/>
            <a:miter lim="800000"/>
            <a:headEnd/>
            <a:tailEnd/>
          </a:ln>
        </p:spPr>
        <p:txBody>
          <a:bodyPr wrap="none" lIns="0" tIns="0" rIns="0" bIns="0">
            <a:spAutoFit/>
          </a:bodyPr>
          <a:lstStyle/>
          <a:p>
            <a:pPr>
              <a:spcBef>
                <a:spcPct val="0"/>
              </a:spcBef>
            </a:pPr>
            <a:r>
              <a:rPr lang="en-GB" sz="1200">
                <a:solidFill>
                  <a:srgbClr val="000000"/>
                </a:solidFill>
              </a:rPr>
              <a:t>Version</a:t>
            </a:r>
            <a:endParaRPr lang="en-GB" sz="1200">
              <a:solidFill>
                <a:schemeClr val="tx1"/>
              </a:solidFill>
            </a:endParaRPr>
          </a:p>
        </p:txBody>
      </p:sp>
      <p:sp>
        <p:nvSpPr>
          <p:cNvPr id="88" name="Rectangle 47"/>
          <p:cNvSpPr>
            <a:spLocks noChangeArrowheads="1"/>
          </p:cNvSpPr>
          <p:nvPr/>
        </p:nvSpPr>
        <p:spPr bwMode="auto">
          <a:xfrm>
            <a:off x="3833312" y="5090562"/>
            <a:ext cx="1250950" cy="182562"/>
          </a:xfrm>
          <a:prstGeom prst="rect">
            <a:avLst/>
          </a:prstGeom>
          <a:noFill/>
          <a:ln w="9525">
            <a:noFill/>
            <a:miter lim="800000"/>
            <a:headEnd/>
            <a:tailEnd/>
          </a:ln>
        </p:spPr>
        <p:txBody>
          <a:bodyPr wrap="none" lIns="0" tIns="0" rIns="0" bIns="0">
            <a:spAutoFit/>
          </a:bodyPr>
          <a:lstStyle/>
          <a:p>
            <a:pPr>
              <a:spcBef>
                <a:spcPct val="0"/>
              </a:spcBef>
            </a:pPr>
            <a:r>
              <a:rPr lang="en-GB" sz="1200">
                <a:solidFill>
                  <a:srgbClr val="000000"/>
                </a:solidFill>
              </a:rPr>
              <a:t>Source IP address</a:t>
            </a:r>
            <a:endParaRPr lang="en-GB" sz="1200">
              <a:solidFill>
                <a:schemeClr val="tx1"/>
              </a:solidFill>
            </a:endParaRPr>
          </a:p>
        </p:txBody>
      </p:sp>
      <p:sp>
        <p:nvSpPr>
          <p:cNvPr id="89" name="Text Box 48"/>
          <p:cNvSpPr txBox="1">
            <a:spLocks noChangeArrowheads="1"/>
          </p:cNvSpPr>
          <p:nvPr/>
        </p:nvSpPr>
        <p:spPr bwMode="auto">
          <a:xfrm>
            <a:off x="4214312" y="2271162"/>
            <a:ext cx="328612" cy="274637"/>
          </a:xfrm>
          <a:prstGeom prst="rect">
            <a:avLst/>
          </a:prstGeom>
          <a:noFill/>
          <a:ln w="9525">
            <a:noFill/>
            <a:miter lim="800000"/>
            <a:headEnd/>
            <a:tailEnd/>
          </a:ln>
        </p:spPr>
        <p:txBody>
          <a:bodyPr wrap="none">
            <a:spAutoFit/>
          </a:bodyPr>
          <a:lstStyle/>
          <a:p>
            <a:pPr>
              <a:spcBef>
                <a:spcPct val="0"/>
              </a:spcBef>
            </a:pPr>
            <a:r>
              <a:rPr lang="en-GB" sz="1200">
                <a:solidFill>
                  <a:schemeClr val="tx1"/>
                </a:solidFill>
              </a:rPr>
              <a:t>IP</a:t>
            </a:r>
          </a:p>
        </p:txBody>
      </p:sp>
      <p:sp>
        <p:nvSpPr>
          <p:cNvPr id="90" name="Text Box 49"/>
          <p:cNvSpPr txBox="1">
            <a:spLocks noChangeArrowheads="1"/>
          </p:cNvSpPr>
          <p:nvPr/>
        </p:nvSpPr>
        <p:spPr bwMode="auto">
          <a:xfrm>
            <a:off x="2614112" y="2271162"/>
            <a:ext cx="522287" cy="274637"/>
          </a:xfrm>
          <a:prstGeom prst="rect">
            <a:avLst/>
          </a:prstGeom>
          <a:noFill/>
          <a:ln w="9525">
            <a:noFill/>
            <a:miter lim="800000"/>
            <a:headEnd/>
            <a:tailEnd/>
          </a:ln>
        </p:spPr>
        <p:txBody>
          <a:bodyPr wrap="none">
            <a:spAutoFit/>
          </a:bodyPr>
          <a:lstStyle/>
          <a:p>
            <a:pPr>
              <a:spcBef>
                <a:spcPct val="0"/>
              </a:spcBef>
            </a:pPr>
            <a:r>
              <a:rPr lang="en-GB" sz="1200">
                <a:solidFill>
                  <a:schemeClr val="tx1"/>
                </a:solidFill>
              </a:rPr>
              <a:t>MAC</a:t>
            </a:r>
          </a:p>
        </p:txBody>
      </p:sp>
    </p:spTree>
    <p:extLst>
      <p:ext uri="{BB962C8B-B14F-4D97-AF65-F5344CB8AC3E}">
        <p14:creationId xmlns:p14="http://schemas.microsoft.com/office/powerpoint/2010/main" val="13164171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92500" lnSpcReduction="20000"/>
          </a:bodyPr>
          <a:lstStyle/>
          <a:p>
            <a:pPr marL="0" indent="0">
              <a:buNone/>
            </a:pPr>
            <a:r>
              <a:rPr lang="en-US" dirty="0"/>
              <a:t>How to guarantee worst-case latency for latency sensitive </a:t>
            </a:r>
            <a:r>
              <a:rPr lang="en-US" dirty="0" smtClean="0"/>
              <a:t>data?</a:t>
            </a:r>
          </a:p>
          <a:p>
            <a:pPr marL="0" indent="0">
              <a:buNone/>
            </a:pPr>
            <a:r>
              <a:rPr lang="en-US" dirty="0" smtClean="0"/>
              <a:t> </a:t>
            </a:r>
            <a:endParaRPr lang="en-US" dirty="0"/>
          </a:p>
          <a:p>
            <a:r>
              <a:rPr lang="en-US" dirty="0"/>
              <a:t>High priority packets </a:t>
            </a:r>
            <a:r>
              <a:rPr lang="en-US" dirty="0" smtClean="0"/>
              <a:t>= latency </a:t>
            </a:r>
            <a:r>
              <a:rPr lang="en-US" dirty="0"/>
              <a:t>sensitive </a:t>
            </a:r>
            <a:r>
              <a:rPr lang="en-US" dirty="0" smtClean="0"/>
              <a:t>data</a:t>
            </a:r>
            <a:br>
              <a:rPr lang="en-US" dirty="0" smtClean="0"/>
            </a:br>
            <a:endParaRPr lang="en-US" dirty="0" smtClean="0"/>
          </a:p>
          <a:p>
            <a:r>
              <a:rPr lang="en-US" dirty="0" smtClean="0">
                <a:solidFill>
                  <a:schemeClr val="tx1"/>
                </a:solidFill>
              </a:rPr>
              <a:t>Such data will </a:t>
            </a:r>
            <a:r>
              <a:rPr lang="en-US" dirty="0">
                <a:solidFill>
                  <a:schemeClr val="tx1"/>
                </a:solidFill>
              </a:rPr>
              <a:t>never be lost in the switch due to </a:t>
            </a:r>
            <a:r>
              <a:rPr lang="en-US" dirty="0" smtClean="0">
                <a:solidFill>
                  <a:schemeClr val="tx1"/>
                </a:solidFill>
              </a:rPr>
              <a:t>congestion and the worst case latency for such packets can be calculated if</a:t>
            </a:r>
            <a:r>
              <a:rPr lang="en-US" dirty="0">
                <a:solidFill>
                  <a:schemeClr val="tx1"/>
                </a:solidFill>
              </a:rPr>
              <a:t>:</a:t>
            </a:r>
          </a:p>
          <a:p>
            <a:pPr lvl="1"/>
            <a:r>
              <a:rPr lang="en-US" dirty="0"/>
              <a:t>The total amount of high priority traffic never </a:t>
            </a:r>
            <a:r>
              <a:rPr lang="en-US" dirty="0" smtClean="0"/>
              <a:t>exceeds </a:t>
            </a:r>
            <a:r>
              <a:rPr lang="en-US" dirty="0"/>
              <a:t>the </a:t>
            </a:r>
            <a:r>
              <a:rPr lang="en-US" dirty="0" smtClean="0"/>
              <a:t>bandwidth </a:t>
            </a:r>
            <a:r>
              <a:rPr lang="en-US" dirty="0"/>
              <a:t>of the drop links </a:t>
            </a:r>
          </a:p>
          <a:p>
            <a:pPr lvl="1"/>
            <a:r>
              <a:rPr lang="en-US" dirty="0"/>
              <a:t>Worst case latency for high priority packets can be </a:t>
            </a:r>
            <a:r>
              <a:rPr lang="en-US" dirty="0" smtClean="0"/>
              <a:t>calculated if </a:t>
            </a:r>
            <a:r>
              <a:rPr lang="en-US" dirty="0"/>
              <a:t>the characteristics of the high priority packets </a:t>
            </a:r>
            <a:r>
              <a:rPr lang="en-US" dirty="0" smtClean="0"/>
              <a:t>are known</a:t>
            </a:r>
            <a:endParaRPr lang="en-US" dirty="0"/>
          </a:p>
          <a:p>
            <a:endParaRPr lang="en-US" dirty="0" smtClean="0"/>
          </a:p>
          <a:p>
            <a:endParaRPr lang="en-US" dirty="0"/>
          </a:p>
          <a:p>
            <a:endParaRPr lang="en-US" dirty="0" smtClean="0"/>
          </a:p>
          <a:p>
            <a:pPr marL="0" indent="0" algn="r">
              <a:buNone/>
            </a:pPr>
            <a:r>
              <a:rPr lang="en-US" dirty="0" smtClean="0"/>
              <a:t>Example ...</a:t>
            </a:r>
          </a:p>
          <a:p>
            <a:endParaRPr lang="en-US" dirty="0" smtClean="0"/>
          </a:p>
          <a:p>
            <a:endParaRPr lang="en-US" dirty="0"/>
          </a:p>
          <a:p>
            <a:endParaRPr lang="en-US" dirty="0"/>
          </a:p>
        </p:txBody>
      </p:sp>
      <p:sp>
        <p:nvSpPr>
          <p:cNvPr id="3" name="Title 2"/>
          <p:cNvSpPr>
            <a:spLocks noGrp="1"/>
          </p:cNvSpPr>
          <p:nvPr>
            <p:ph type="title"/>
          </p:nvPr>
        </p:nvSpPr>
        <p:spPr/>
        <p:txBody>
          <a:bodyPr/>
          <a:lstStyle/>
          <a:p>
            <a:r>
              <a:rPr lang="en-US" dirty="0" smtClean="0"/>
              <a:t>Quality </a:t>
            </a:r>
            <a:r>
              <a:rPr lang="en-US" dirty="0"/>
              <a:t>of Service (</a:t>
            </a:r>
            <a:r>
              <a:rPr lang="en-US" dirty="0" err="1"/>
              <a:t>QoS</a:t>
            </a:r>
            <a:r>
              <a:rPr lang="en-US" dirty="0"/>
              <a:t>)</a:t>
            </a:r>
          </a:p>
        </p:txBody>
      </p:sp>
    </p:spTree>
    <p:extLst>
      <p:ext uri="{BB962C8B-B14F-4D97-AF65-F5344CB8AC3E}">
        <p14:creationId xmlns:p14="http://schemas.microsoft.com/office/powerpoint/2010/main" val="42365496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2051</TotalTime>
  <Words>1094</Words>
  <Application>Microsoft Office PowerPoint</Application>
  <PresentationFormat>On-screen Show (4:3)</PresentationFormat>
  <Paragraphs>183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FTI network challenges</vt:lpstr>
      <vt:lpstr>Quality of Service (QoS)</vt:lpstr>
      <vt:lpstr>Quality of Service (QoS)</vt:lpstr>
      <vt:lpstr>Quality of Service (QoS)</vt:lpstr>
      <vt:lpstr>Quality of Service (QoS)</vt:lpstr>
      <vt:lpstr>Quality of Service (QoS)</vt:lpstr>
      <vt:lpstr>Quality of Service (QoS)</vt:lpstr>
      <vt:lpstr>Quality of Service (QoS)</vt:lpstr>
      <vt:lpstr>Quality of Service (QoS)</vt:lpstr>
      <vt:lpstr>Quality of Service (QoS)</vt:lpstr>
      <vt:lpstr>Quality of Service (QoS)</vt:lpstr>
      <vt:lpstr>Quality of Service (QoS)</vt:lpstr>
      <vt:lpstr>Quality of Service (QoS)</vt:lpstr>
      <vt:lpstr>Quality of Service (QoS)</vt:lpstr>
      <vt:lpstr>Quality of Service (QoS)</vt:lpstr>
      <vt:lpstr>Conclusion</vt:lpstr>
    </vt:vector>
  </TitlesOfParts>
  <Company>Chris Hanchey: Creative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Hanchey</dc:creator>
  <cp:lastModifiedBy>Oeyvind</cp:lastModifiedBy>
  <cp:revision>103</cp:revision>
  <dcterms:created xsi:type="dcterms:W3CDTF">2015-02-06T15:36:55Z</dcterms:created>
  <dcterms:modified xsi:type="dcterms:W3CDTF">2015-05-20T12:08:33Z</dcterms:modified>
</cp:coreProperties>
</file>